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activeX/activeX4.xml" ContentType="application/vnd.ms-office.activeX+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activeX"/>
  <Override PartName="/ppt/activeX/activeX5.xml" ContentType="application/vnd.ms-office.activeX+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8" r:id="rId3"/>
    <p:sldId id="269" r:id="rId4"/>
    <p:sldId id="257" r:id="rId5"/>
    <p:sldId id="271" r:id="rId6"/>
    <p:sldId id="270" r:id="rId7"/>
    <p:sldId id="277" r:id="rId8"/>
    <p:sldId id="282" r:id="rId9"/>
    <p:sldId id="280" r:id="rId10"/>
    <p:sldId id="272" r:id="rId11"/>
    <p:sldId id="260" r:id="rId12"/>
    <p:sldId id="261" r:id="rId13"/>
    <p:sldId id="283" r:id="rId14"/>
    <p:sldId id="262" r:id="rId15"/>
    <p:sldId id="278" r:id="rId16"/>
    <p:sldId id="279" r:id="rId17"/>
    <p:sldId id="264" r:id="rId18"/>
    <p:sldId id="265" r:id="rId19"/>
    <p:sldId id="266" r:id="rId20"/>
    <p:sldId id="267" r:id="rId21"/>
    <p:sldId id="276" r:id="rId22"/>
    <p:sldId id="275" r:id="rId23"/>
    <p:sldId id="273" r:id="rId24"/>
    <p:sldId id="274"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57971" autoAdjust="0"/>
  </p:normalViewPr>
  <p:slideViewPr>
    <p:cSldViewPr>
      <p:cViewPr varScale="1">
        <p:scale>
          <a:sx n="25" d="100"/>
          <a:sy n="25" d="100"/>
        </p:scale>
        <p:origin x="-180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101E98-3F80-4C46-9552-2423D0A5FF00}" type="datetimeFigureOut">
              <a:rPr lang="en-US" smtClean="0"/>
              <a:pPr/>
              <a:t>5/20/2012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D5A4EF-1E8C-4CC1-8EA8-BDBC46C9E0D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Hello I am Jeff</a:t>
            </a:r>
            <a:r>
              <a:rPr lang="en-US" baseline="0" dirty="0" smtClean="0"/>
              <a:t>ery Hammond and I am here to introduce the qualities of Web 2.0 tools. After the presentation you the board will have a better understanding of Web 2.0 and realize the necessity to include these tools in our program.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a:t>
            </a:r>
            <a:r>
              <a:rPr lang="en-US" baseline="0" dirty="0" smtClean="0"/>
              <a:t> was primarily over the internet. Using advertisement on their web site companies were able to offer free services to their users. These marketers also pay for information on its users.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Diffusion of Web 2.0</a:t>
            </a:r>
            <a:r>
              <a:rPr lang="en-US" baseline="0" dirty="0" smtClean="0"/>
              <a:t> began in 2006 during the knowledge stage. It stayed in the knowledge stage until 2008 when it began the persuasion stage. In 2010 it started in the decision stage. Currently we are in the implementation stage that began in 2011. The final stage which is projected to start in 2014 is the confirmation stage.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2.0</a:t>
            </a:r>
            <a:r>
              <a:rPr lang="en-US" baseline="0" dirty="0" smtClean="0"/>
              <a:t> offers many communications channels. Wikis, online communities, social networking, virtual assistant, RSS, avatars and </a:t>
            </a:r>
            <a:r>
              <a:rPr lang="en-US" baseline="0" dirty="0" err="1" smtClean="0"/>
              <a:t>crowdsourcing</a:t>
            </a:r>
            <a:r>
              <a:rPr lang="en-US" baseline="0" dirty="0" smtClean="0"/>
              <a:t> are several communication channels. In the next couple of slides there are explanation of these technologies.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Innovators and early</a:t>
            </a:r>
            <a:r>
              <a:rPr lang="en-US" baseline="0" dirty="0" smtClean="0"/>
              <a:t> adopters of Web 2.0 are technology companies, financial services and technology efficient teachers.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Laggards</a:t>
            </a:r>
            <a:r>
              <a:rPr lang="en-US" baseline="0" dirty="0" smtClean="0"/>
              <a:t> to Web 2.0 are veteran teachers. Also teachers who fear technology can hinder the diffusion of Web 2.0. There are many skeptics who fear the use of technology.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order for</a:t>
            </a:r>
            <a:r>
              <a:rPr lang="en-US" baseline="0" dirty="0" smtClean="0"/>
              <a:t> Web 2.0  to reach critical mass the use of compatibility and trial ability must be used.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the students day to day use of social</a:t>
            </a:r>
            <a:r>
              <a:rPr lang="en-US" baseline="0" dirty="0" smtClean="0"/>
              <a:t> networking, wikis, blogs, </a:t>
            </a:r>
            <a:r>
              <a:rPr lang="en-US" baseline="0" dirty="0" err="1" smtClean="0"/>
              <a:t>google</a:t>
            </a:r>
            <a:r>
              <a:rPr lang="en-US" baseline="0" dirty="0" smtClean="0"/>
              <a:t> docs, and e portfolios Web 2.0 has reached critical mass. </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innovations go</a:t>
            </a:r>
            <a:r>
              <a:rPr lang="en-US" baseline="0" dirty="0" smtClean="0"/>
              <a:t> through six stages of innovation. First what is the need for such innovation? Second what does the research recommend to solve these needs? Third can we develop the innovation? Fourth how can we commercialize our innovations? Fifth is the innovations adopted? Who are the lead thinkers? When or will it reach its critical mass so it can stand on its on? Sixth what are the consequences of the innovation?</a:t>
            </a:r>
          </a:p>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change agent</a:t>
            </a:r>
            <a:r>
              <a:rPr lang="en-US" baseline="0" dirty="0" smtClean="0"/>
              <a:t> is a person that acts as a catalyst for change. Key change agents in education are teachers and administrators that are willing to address the needs of students. These change agents use seven roles: </a:t>
            </a:r>
          </a:p>
          <a:p>
            <a:pPr>
              <a:buNone/>
            </a:pPr>
            <a:r>
              <a:rPr lang="en-US" dirty="0" smtClean="0"/>
              <a:t>Identify and discuss a need</a:t>
            </a:r>
          </a:p>
          <a:p>
            <a:pPr>
              <a:buNone/>
            </a:pPr>
            <a:r>
              <a:rPr lang="en-US" dirty="0" smtClean="0"/>
              <a:t>Exchange information with others that can help </a:t>
            </a:r>
          </a:p>
          <a:p>
            <a:pPr>
              <a:buNone/>
            </a:pPr>
            <a:r>
              <a:rPr lang="en-US" dirty="0" smtClean="0"/>
              <a:t>Analyzing the problem</a:t>
            </a:r>
          </a:p>
          <a:p>
            <a:pPr>
              <a:buNone/>
            </a:pPr>
            <a:r>
              <a:rPr lang="en-US" dirty="0" smtClean="0"/>
              <a:t>Develop possible solutions and began action</a:t>
            </a:r>
          </a:p>
          <a:p>
            <a:pPr>
              <a:buNone/>
            </a:pPr>
            <a:r>
              <a:rPr lang="en-US" dirty="0" smtClean="0"/>
              <a:t>Determine level of stability and respond accordingly</a:t>
            </a:r>
          </a:p>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Collaboration</a:t>
            </a:r>
            <a:r>
              <a:rPr lang="en-US" baseline="0" dirty="0" smtClean="0"/>
              <a:t>, being hands on, participatory learning, and a learner centered. The champion role will a leader in addressing this situation. Are you wiling to be a champion?</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 you use podcasts,</a:t>
            </a:r>
            <a:r>
              <a:rPr lang="en-US" baseline="0" dirty="0" smtClean="0"/>
              <a:t> blogs, wikis, and social networking in your classroom? Will you be a leader in your school and support other teachers?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a:t>
            </a:r>
            <a:r>
              <a:rPr lang="en-US" baseline="0" dirty="0" smtClean="0"/>
              <a:t> educators we need to foster critical thinking. Web 2.0 tools allows students to collaborate and solve situations together. Today’s students are technology </a:t>
            </a:r>
            <a:r>
              <a:rPr lang="en-US" baseline="0" dirty="0" err="1" smtClean="0"/>
              <a:t>savy</a:t>
            </a:r>
            <a:r>
              <a:rPr lang="en-US" baseline="0" dirty="0" smtClean="0"/>
              <a:t> and able to solve complex problems through the help of technology. Teachers classroom should mirror the daily environment that the students live in. Using web 2.0 tools the teacher can guide the </a:t>
            </a:r>
            <a:r>
              <a:rPr lang="en-US" baseline="0" dirty="0" err="1" smtClean="0"/>
              <a:t>the</a:t>
            </a:r>
            <a:r>
              <a:rPr lang="en-US" baseline="0" dirty="0" smtClean="0"/>
              <a:t> students on their journey. With the teacher as their guide students become independent but they have help just a click away. Web 2.0 is a must for our student to give them the best possible education they can receive.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students are visual learners</a:t>
            </a:r>
            <a:r>
              <a:rPr lang="en-US" baseline="0" dirty="0" smtClean="0"/>
              <a:t>. Students multi-task daily and much can their multi tasking can be done on one mobile device. Students use technology to express feelings through social networking sites such as </a:t>
            </a:r>
            <a:r>
              <a:rPr lang="en-US" baseline="0" dirty="0" err="1" smtClean="0"/>
              <a:t>Facebook</a:t>
            </a:r>
            <a:r>
              <a:rPr lang="en-US" baseline="0" dirty="0" smtClean="0"/>
              <a:t>. Students would rather instant message or text message rather talk on the phone when they are able to be face to face.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workforce has a need for a worker to be able to collaborate. Today’s problems</a:t>
            </a:r>
            <a:r>
              <a:rPr lang="en-US" baseline="0" dirty="0" smtClean="0"/>
              <a:t> are very complex and usually need several people to solve them. So there is a need to be able to collaborate. Often these people will not live the same area and may even be in different time zones so flexibility is a must. There is also a need to be able to communicate to many so time is maximized. Since these people might be at different places and different times there is a need to have a common work place for these workers to go.</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2.0 is</a:t>
            </a:r>
            <a:r>
              <a:rPr lang="en-US" baseline="0" dirty="0" smtClean="0"/>
              <a:t> open data, architecture of participation, and a rich user experience. Open data is user created data. The user owns their own data and able to use data outside of the said application. Architecture of participation encourages users to contribute via reviews and positive comments. Users are able to pool their collective intelligence which helps solve difficult problems. The information gathered is owned by the community which presents pride because of the investment of the users. Web 2.0 is easy to use, it builds social networks, and it provides a rich user experience.</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Lead thinkers of web 2.0 were Darcy </a:t>
            </a:r>
            <a:r>
              <a:rPr lang="en-US" dirty="0" err="1" smtClean="0"/>
              <a:t>DiNucci</a:t>
            </a:r>
            <a:r>
              <a:rPr lang="en-US" dirty="0" smtClean="0"/>
              <a:t>,</a:t>
            </a:r>
            <a:r>
              <a:rPr lang="en-US" baseline="0" dirty="0" smtClean="0"/>
              <a:t> John Battelle, and Tim </a:t>
            </a:r>
            <a:r>
              <a:rPr lang="en-US" baseline="0" dirty="0" err="1" smtClean="0"/>
              <a:t>O’Reiley</a:t>
            </a:r>
            <a:r>
              <a:rPr lang="en-US" baseline="0" dirty="0" smtClean="0"/>
              <a:t>. Darcy </a:t>
            </a:r>
            <a:r>
              <a:rPr lang="en-US" baseline="0" dirty="0" err="1" smtClean="0"/>
              <a:t>DiNucci</a:t>
            </a:r>
            <a:r>
              <a:rPr lang="en-US" baseline="0" dirty="0" smtClean="0"/>
              <a:t> first coined the phrase Web 2.0 in her article “Fragmented Future”. Darcy explained in 1999 that the original web was just an embryo of the Web and the chance of interactivity was abundant. </a:t>
            </a:r>
          </a:p>
          <a:p>
            <a:endParaRPr lang="en-US" baseline="0" dirty="0" smtClean="0"/>
          </a:p>
          <a:p>
            <a:r>
              <a:rPr lang="en-US" baseline="0" dirty="0" smtClean="0"/>
              <a:t>The term Web 2.0 did not take off until John Battelle and Tim </a:t>
            </a:r>
            <a:r>
              <a:rPr lang="en-US" baseline="0" dirty="0" err="1" smtClean="0"/>
              <a:t>O’Reiley</a:t>
            </a:r>
            <a:r>
              <a:rPr lang="en-US" baseline="0" dirty="0" smtClean="0"/>
              <a:t> used it in their opening remarks in the first Web 2.0 conference in 2003. The two argued that “customers are building your business for you.” Out of garages the Web 2.0 was born and these lead thinkers brought it to the for front of the world.</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has shown that programs such as Ajax allow users</a:t>
            </a:r>
            <a:r>
              <a:rPr lang="en-US" baseline="0" dirty="0" smtClean="0"/>
              <a:t> to gather information without updating the browser. Java Script, Adobe Flex, and Adobe Flash are programs that allow users to share data and the bases behind all Web 2.0 tools.</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a:t>
            </a:r>
            <a:r>
              <a:rPr lang="en-US" baseline="0" dirty="0" smtClean="0"/>
              <a:t> the development stages some problems did occur. During development there was a thinking that every problem has a technological solution. Hackers and spam could gain access to personal files on their computers. Also there is an issue adults being in contact with children. Though early stages of Web 2.0 was a cool application but their was not a business model.</a:t>
            </a:r>
            <a:endParaRPr lang="en-US" dirty="0"/>
          </a:p>
        </p:txBody>
      </p:sp>
      <p:sp>
        <p:nvSpPr>
          <p:cNvPr id="4" name="Slide Number Placeholder 3"/>
          <p:cNvSpPr>
            <a:spLocks noGrp="1"/>
          </p:cNvSpPr>
          <p:nvPr>
            <p:ph type="sldNum" sz="quarter" idx="10"/>
          </p:nvPr>
        </p:nvSpPr>
        <p:spPr/>
        <p:txBody>
          <a:bodyPr/>
          <a:lstStyle/>
          <a:p>
            <a:fld id="{B6D5A4EF-1E8C-4CC1-8EA8-BDBC46C9E0DA}"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F1FE91-96E2-45A9-92EC-6747E8D0406F}"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F1FE91-96E2-45A9-92EC-6747E8D0406F}"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F1FE91-96E2-45A9-92EC-6747E8D0406F}" type="datetimeFigureOut">
              <a:rPr lang="en-US" smtClean="0"/>
              <a:pPr/>
              <a:t>5/20/2012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F1FE91-96E2-45A9-92EC-6747E8D0406F}" type="datetimeFigureOut">
              <a:rPr lang="en-US" smtClean="0"/>
              <a:pPr/>
              <a:t>5/20/2012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F1FE91-96E2-45A9-92EC-6747E8D0406F}" type="datetimeFigureOut">
              <a:rPr lang="en-US" smtClean="0"/>
              <a:pPr/>
              <a:t>5/20/2012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F1FE91-96E2-45A9-92EC-6747E8D0406F}" type="datetimeFigureOut">
              <a:rPr lang="en-US" smtClean="0"/>
              <a:pPr/>
              <a:t>5/20/2012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F1FE91-96E2-45A9-92EC-6747E8D0406F}" type="datetimeFigureOut">
              <a:rPr lang="en-US" smtClean="0"/>
              <a:pPr/>
              <a:t>5/20/2012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F1FE91-96E2-45A9-92EC-6747E8D0406F}" type="datetimeFigureOut">
              <a:rPr lang="en-US" smtClean="0"/>
              <a:pPr/>
              <a:t>5/20/2012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A377A-2E91-48D1-A24B-CABF71C05DF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F1FE91-96E2-45A9-92EC-6747E8D0406F}" type="datetimeFigureOut">
              <a:rPr lang="en-US" smtClean="0"/>
              <a:pPr/>
              <a:t>5/20/2012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A377A-2E91-48D1-A24B-CABF71C05D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audio" Target="../media/audio10.wav"/><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audio" Target="../media/audio11.wav"/><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audio" Target="../media/audio12.wav"/><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audio" Target="../media/audio13.wav"/><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audio" Target="../media/audio14.wav"/><Relationship Id="rId5" Type="http://schemas.openxmlformats.org/officeDocument/2006/relationships/image" Target="../media/image5.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audio" Target="../media/audio15.wav"/><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audio4.wav"/><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audio" Target="../media/audio16.wav"/><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audio" Target="../media/audio17.wav"/><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audio" Target="../media/audio18.wav"/><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audio" Target="../media/audio19.wav"/><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audio" Target="../media/audio20.wav"/><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audio" Target="../media/audio21.wav"/><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audio" Target="../media/audio5.wav"/><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audio" Target="../media/audio6.wav"/><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audio" Target="../media/audio7.wav"/><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audio" Target="../media/audio8.wav"/><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audio" Target="../media/audio9.wav"/><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0"/>
            <a:ext cx="7772400" cy="1470025"/>
          </a:xfrm>
        </p:spPr>
        <p:txBody>
          <a:bodyPr/>
          <a:lstStyle/>
          <a:p>
            <a:r>
              <a:rPr lang="en-US" dirty="0" smtClean="0"/>
              <a:t>Innovation Web 2.0</a:t>
            </a:r>
            <a:endParaRPr lang="en-US" dirty="0"/>
          </a:p>
        </p:txBody>
      </p:sp>
      <p:sp>
        <p:nvSpPr>
          <p:cNvPr id="3" name="Subtitle 2"/>
          <p:cNvSpPr>
            <a:spLocks noGrp="1"/>
          </p:cNvSpPr>
          <p:nvPr>
            <p:ph type="subTitle" idx="1"/>
          </p:nvPr>
        </p:nvSpPr>
        <p:spPr>
          <a:xfrm>
            <a:off x="1447800" y="2514600"/>
            <a:ext cx="6400800" cy="1752600"/>
          </a:xfrm>
        </p:spPr>
        <p:txBody>
          <a:bodyPr/>
          <a:lstStyle/>
          <a:p>
            <a:r>
              <a:rPr lang="en-US" dirty="0" smtClean="0">
                <a:solidFill>
                  <a:schemeClr val="tx1"/>
                </a:solidFill>
              </a:rPr>
              <a:t>By Jeffery Hammond</a:t>
            </a:r>
          </a:p>
          <a:p>
            <a:r>
              <a:rPr lang="en-US" dirty="0" smtClean="0">
                <a:solidFill>
                  <a:schemeClr val="tx1"/>
                </a:solidFill>
              </a:rPr>
              <a:t>EDUC  7101</a:t>
            </a:r>
          </a:p>
          <a:p>
            <a:r>
              <a:rPr lang="en-US" dirty="0" smtClean="0">
                <a:solidFill>
                  <a:schemeClr val="tx1"/>
                </a:solidFill>
              </a:rPr>
              <a:t>Instructor Dr. Robert Hancock</a:t>
            </a:r>
            <a:endParaRPr lang="en-US" dirty="0">
              <a:solidFill>
                <a:schemeClr val="tx1"/>
              </a:solidFill>
            </a:endParaRPr>
          </a:p>
        </p:txBody>
      </p:sp>
      <p:pic>
        <p:nvPicPr>
          <p:cNvPr id="4" name="~PP3921.WAV">
            <a:hlinkClick r:id="" action="ppaction://media"/>
          </p:cNvPr>
          <p:cNvPicPr>
            <a:picLocks noRot="1" noChangeAspect="1"/>
          </p:cNvPicPr>
          <p:nvPr>
            <a:wavAudioFile r:embed="rId1" name="~PP3921.WAV"/>
          </p:nvPr>
        </p:nvPicPr>
        <p:blipFill>
          <a:blip r:embed="rId5" cstate="print"/>
          <a:stretch>
            <a:fillRect/>
          </a:stretch>
        </p:blipFill>
        <p:spPr>
          <a:xfrm>
            <a:off x="8716963" y="6430963"/>
            <a:ext cx="304800" cy="304800"/>
          </a:xfrm>
          <a:prstGeom prst="rect">
            <a:avLst/>
          </a:prstGeom>
        </p:spPr>
      </p:pic>
      <p:pic>
        <p:nvPicPr>
          <p:cNvPr id="5" name="slide1">
            <a:hlinkClick r:id="" action="ppaction://media"/>
          </p:cNvPr>
          <p:cNvPicPr>
            <a:picLocks noRot="1" noChangeAspect="1"/>
          </p:cNvPicPr>
          <p:nvPr>
            <a:wavAudioFile r:embed="rId2" name="slide1"/>
          </p:nvPr>
        </p:nvPicPr>
        <p:blipFill>
          <a:blip r:embed="rId6" cstate="print"/>
          <a:stretch>
            <a:fillRect/>
          </a:stretch>
        </p:blipFill>
        <p:spPr>
          <a:xfrm>
            <a:off x="3962400" y="4800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58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0" fill="hold" display="0">
                  <p:stCondLst>
                    <p:cond delay="indefinite"/>
                  </p:stCondLst>
                  <p:endCondLst>
                    <p:cond evt="onPrev" delay="0">
                      <p:tgtEl>
                        <p:sldTgt/>
                      </p:tgtEl>
                    </p:cond>
                    <p:cond evt="onStopAudio" delay="0">
                      <p:tgtEl>
                        <p:sldTgt/>
                      </p:tgtEl>
                    </p:cond>
                  </p:endCondLst>
                </p:cTn>
                <p:tgtEl>
                  <p:spTgt spid="4"/>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Development Problems</a:t>
            </a:r>
            <a:endParaRPr lang="en-US" dirty="0"/>
          </a:p>
        </p:txBody>
      </p:sp>
      <p:sp>
        <p:nvSpPr>
          <p:cNvPr id="3" name="Subtitle 2"/>
          <p:cNvSpPr>
            <a:spLocks noGrp="1"/>
          </p:cNvSpPr>
          <p:nvPr>
            <p:ph type="subTitle" idx="1"/>
          </p:nvPr>
        </p:nvSpPr>
        <p:spPr>
          <a:xfrm>
            <a:off x="762000" y="1828800"/>
            <a:ext cx="7315200" cy="2895600"/>
          </a:xfrm>
        </p:spPr>
        <p:txBody>
          <a:bodyPr>
            <a:normAutofit/>
          </a:bodyPr>
          <a:lstStyle/>
          <a:p>
            <a:pPr algn="l">
              <a:buFont typeface="Wingdings" pitchFamily="2" charset="2"/>
              <a:buChar char="Ø"/>
            </a:pPr>
            <a:r>
              <a:rPr lang="en-US" dirty="0" smtClean="0">
                <a:solidFill>
                  <a:schemeClr val="tx1"/>
                </a:solidFill>
              </a:rPr>
              <a:t>Thinking every problem has a technological solution</a:t>
            </a:r>
          </a:p>
          <a:p>
            <a:pPr algn="l">
              <a:buFont typeface="Wingdings" pitchFamily="2" charset="2"/>
              <a:buChar char="Ø"/>
            </a:pPr>
            <a:r>
              <a:rPr lang="en-US" dirty="0" smtClean="0">
                <a:solidFill>
                  <a:schemeClr val="tx1"/>
                </a:solidFill>
              </a:rPr>
              <a:t>Hackers could invade personal files</a:t>
            </a:r>
          </a:p>
          <a:p>
            <a:pPr algn="l">
              <a:buFont typeface="Wingdings" pitchFamily="2" charset="2"/>
              <a:buChar char="Ø"/>
            </a:pPr>
            <a:r>
              <a:rPr lang="en-US" dirty="0" smtClean="0">
                <a:solidFill>
                  <a:schemeClr val="tx1"/>
                </a:solidFill>
              </a:rPr>
              <a:t>Cool application, no business model</a:t>
            </a:r>
            <a:endParaRPr lang="en-US" dirty="0">
              <a:solidFill>
                <a:schemeClr val="tx1"/>
              </a:solidFill>
            </a:endParaRPr>
          </a:p>
        </p:txBody>
      </p:sp>
      <p:pic>
        <p:nvPicPr>
          <p:cNvPr id="4" name="slide 10">
            <a:hlinkClick r:id="" action="ppaction://media"/>
          </p:cNvPr>
          <p:cNvPicPr>
            <a:picLocks noRot="1" noChangeAspect="1"/>
          </p:cNvPicPr>
          <p:nvPr>
            <a:wavAudioFile r:embed="rId1" name="slide 10"/>
          </p:nvPr>
        </p:nvPicPr>
        <p:blipFill>
          <a:blip r:embed="rId4" cstate="print"/>
          <a:stretch>
            <a:fillRect/>
          </a:stretch>
        </p:blipFill>
        <p:spPr>
          <a:xfrm>
            <a:off x="4038600" y="55626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Commercialization</a:t>
            </a:r>
            <a:endParaRPr lang="en-US" dirty="0"/>
          </a:p>
        </p:txBody>
      </p:sp>
      <p:sp>
        <p:nvSpPr>
          <p:cNvPr id="3" name="Subtitle 2"/>
          <p:cNvSpPr>
            <a:spLocks noGrp="1"/>
          </p:cNvSpPr>
          <p:nvPr>
            <p:ph type="subTitle" idx="1"/>
          </p:nvPr>
        </p:nvSpPr>
        <p:spPr>
          <a:xfrm>
            <a:off x="762000" y="1828800"/>
            <a:ext cx="7315200" cy="2895600"/>
          </a:xfrm>
        </p:spPr>
        <p:txBody>
          <a:bodyPr>
            <a:normAutofit fontScale="92500"/>
          </a:bodyPr>
          <a:lstStyle/>
          <a:p>
            <a:pPr>
              <a:buFont typeface="Wingdings" pitchFamily="2" charset="2"/>
              <a:buChar char="Ø"/>
            </a:pPr>
            <a:r>
              <a:rPr lang="en-US" dirty="0" smtClean="0">
                <a:solidFill>
                  <a:schemeClr val="tx1"/>
                </a:solidFill>
              </a:rPr>
              <a:t>Improve collaboration with consumers with social networks</a:t>
            </a:r>
          </a:p>
          <a:p>
            <a:pPr>
              <a:buFont typeface="Wingdings" pitchFamily="2" charset="2"/>
              <a:buChar char="Ø"/>
            </a:pPr>
            <a:r>
              <a:rPr lang="en-US" dirty="0" smtClean="0">
                <a:solidFill>
                  <a:schemeClr val="tx1"/>
                </a:solidFill>
              </a:rPr>
              <a:t>Offer free services using advertisement to finance</a:t>
            </a:r>
          </a:p>
          <a:p>
            <a:pPr>
              <a:buFont typeface="Wingdings" pitchFamily="2" charset="2"/>
              <a:buChar char="Ø"/>
            </a:pPr>
            <a:r>
              <a:rPr lang="en-US" dirty="0" smtClean="0">
                <a:solidFill>
                  <a:schemeClr val="tx1"/>
                </a:solidFill>
              </a:rPr>
              <a:t>Marketers paying for information of users</a:t>
            </a:r>
          </a:p>
          <a:p>
            <a:endParaRPr lang="en-US" dirty="0"/>
          </a:p>
        </p:txBody>
      </p:sp>
      <p:pic>
        <p:nvPicPr>
          <p:cNvPr id="4" name="slide 11">
            <a:hlinkClick r:id="" action="ppaction://media"/>
          </p:cNvPr>
          <p:cNvPicPr>
            <a:picLocks noRot="1" noChangeAspect="1"/>
          </p:cNvPicPr>
          <p:nvPr>
            <a:wavAudioFile r:embed="rId1" name="slide 11"/>
          </p:nvPr>
        </p:nvPicPr>
        <p:blipFill>
          <a:blip r:embed="rId4" cstate="print"/>
          <a:stretch>
            <a:fillRect/>
          </a:stretch>
        </p:blipFill>
        <p:spPr>
          <a:xfrm>
            <a:off x="4267200" y="5257800"/>
            <a:ext cx="304800" cy="3048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7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Diffusion Of Web 2.0 Timeline</a:t>
            </a:r>
            <a:endParaRPr lang="en-US" dirty="0"/>
          </a:p>
        </p:txBody>
      </p:sp>
      <p:sp>
        <p:nvSpPr>
          <p:cNvPr id="3" name="Subtitle 2"/>
          <p:cNvSpPr>
            <a:spLocks noGrp="1"/>
          </p:cNvSpPr>
          <p:nvPr>
            <p:ph type="subTitle" idx="1"/>
          </p:nvPr>
        </p:nvSpPr>
        <p:spPr>
          <a:xfrm>
            <a:off x="228600" y="1828800"/>
            <a:ext cx="6858000" cy="3200400"/>
          </a:xfrm>
        </p:spPr>
        <p:txBody>
          <a:bodyPr>
            <a:normAutofit fontScale="92500" lnSpcReduction="20000"/>
          </a:bodyPr>
          <a:lstStyle/>
          <a:p>
            <a:pPr algn="l">
              <a:buFont typeface="Wingdings" pitchFamily="2" charset="2"/>
              <a:buChar char="Ø"/>
            </a:pPr>
            <a:r>
              <a:rPr lang="en-US" dirty="0" smtClean="0">
                <a:solidFill>
                  <a:schemeClr val="tx1"/>
                </a:solidFill>
              </a:rPr>
              <a:t>Knowledge Stage 2006-2007</a:t>
            </a:r>
          </a:p>
          <a:p>
            <a:pPr algn="l">
              <a:buFont typeface="Wingdings" pitchFamily="2" charset="2"/>
              <a:buChar char="Ø"/>
            </a:pPr>
            <a:r>
              <a:rPr lang="en-US" dirty="0" smtClean="0">
                <a:solidFill>
                  <a:schemeClr val="tx1"/>
                </a:solidFill>
              </a:rPr>
              <a:t>Persuasion Stage 2008-2009</a:t>
            </a:r>
          </a:p>
          <a:p>
            <a:pPr algn="l">
              <a:buFont typeface="Wingdings" pitchFamily="2" charset="2"/>
              <a:buChar char="Ø"/>
            </a:pPr>
            <a:r>
              <a:rPr lang="en-US" dirty="0" smtClean="0">
                <a:solidFill>
                  <a:schemeClr val="tx1"/>
                </a:solidFill>
              </a:rPr>
              <a:t>Decision Stage 2010</a:t>
            </a:r>
          </a:p>
          <a:p>
            <a:pPr algn="l">
              <a:buFont typeface="Wingdings" pitchFamily="2" charset="2"/>
              <a:buChar char="Ø"/>
            </a:pPr>
            <a:r>
              <a:rPr lang="en-US" dirty="0" smtClean="0">
                <a:solidFill>
                  <a:schemeClr val="tx1"/>
                </a:solidFill>
              </a:rPr>
              <a:t>Implementation Stage 2011-2013</a:t>
            </a:r>
          </a:p>
          <a:p>
            <a:pPr algn="l">
              <a:buFont typeface="Wingdings" pitchFamily="2" charset="2"/>
              <a:buChar char="Ø"/>
            </a:pPr>
            <a:r>
              <a:rPr lang="en-US" dirty="0" smtClean="0">
                <a:solidFill>
                  <a:schemeClr val="tx1"/>
                </a:solidFill>
              </a:rPr>
              <a:t>Confirmation Stage 2014-2015</a:t>
            </a:r>
          </a:p>
          <a:p>
            <a:pPr algn="l">
              <a:buFont typeface="Wingdings" pitchFamily="2" charset="2"/>
              <a:buChar char="Ø"/>
            </a:pPr>
            <a:endParaRPr lang="en-US" dirty="0" smtClean="0">
              <a:solidFill>
                <a:schemeClr val="tx1"/>
              </a:solidFill>
            </a:endParaRPr>
          </a:p>
          <a:p>
            <a:pPr algn="l"/>
            <a:r>
              <a:rPr lang="en-US" dirty="0" smtClean="0">
                <a:solidFill>
                  <a:schemeClr val="tx1"/>
                </a:solidFill>
              </a:rPr>
              <a:t>Information for timeline came from</a:t>
            </a:r>
          </a:p>
          <a:p>
            <a:endParaRPr lang="en-US" dirty="0" smtClean="0"/>
          </a:p>
          <a:p>
            <a:endParaRPr lang="en-US" dirty="0" smtClean="0"/>
          </a:p>
          <a:p>
            <a:endParaRPr lang="en-US" dirty="0"/>
          </a:p>
        </p:txBody>
      </p:sp>
      <p:sp>
        <p:nvSpPr>
          <p:cNvPr id="4" name="Rectangle 3"/>
          <p:cNvSpPr/>
          <p:nvPr/>
        </p:nvSpPr>
        <p:spPr>
          <a:xfrm>
            <a:off x="1524000" y="5181600"/>
            <a:ext cx="4572000" cy="646331"/>
          </a:xfrm>
          <a:prstGeom prst="rect">
            <a:avLst/>
          </a:prstGeom>
        </p:spPr>
        <p:txBody>
          <a:bodyPr>
            <a:spAutoFit/>
          </a:bodyPr>
          <a:lstStyle/>
          <a:p>
            <a:r>
              <a:rPr lang="en-US" dirty="0" smtClean="0"/>
              <a:t>http://www.socialmedia.biz/2009/04/18/web-20-adoption-curve-2009-2015/</a:t>
            </a:r>
            <a:endParaRPr lang="en-US" dirty="0"/>
          </a:p>
        </p:txBody>
      </p:sp>
      <p:pic>
        <p:nvPicPr>
          <p:cNvPr id="5" name="12">
            <a:hlinkClick r:id="" action="ppaction://media"/>
          </p:cNvPr>
          <p:cNvPicPr>
            <a:picLocks noRot="1" noChangeAspect="1"/>
          </p:cNvPicPr>
          <p:nvPr>
            <a:wavAudioFile r:embed="rId1" name="12"/>
          </p:nvPr>
        </p:nvPicPr>
        <p:blipFill>
          <a:blip r:embed="rId4" cstate="print"/>
          <a:stretch>
            <a:fillRect/>
          </a:stretch>
        </p:blipFill>
        <p:spPr>
          <a:xfrm>
            <a:off x="6705600" y="54102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57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990599"/>
          </a:xfrm>
        </p:spPr>
        <p:txBody>
          <a:bodyPr/>
          <a:lstStyle/>
          <a:p>
            <a:r>
              <a:rPr lang="en-US" dirty="0" smtClean="0"/>
              <a:t>Adoption and the S-Curve</a:t>
            </a:r>
            <a:endParaRPr lang="en-US" dirty="0"/>
          </a:p>
        </p:txBody>
      </p:sp>
      <p:sp>
        <p:nvSpPr>
          <p:cNvPr id="3" name="Subtitle 2"/>
          <p:cNvSpPr>
            <a:spLocks noGrp="1"/>
          </p:cNvSpPr>
          <p:nvPr>
            <p:ph type="subTitle" idx="1"/>
          </p:nvPr>
        </p:nvSpPr>
        <p:spPr>
          <a:xfrm>
            <a:off x="762000" y="1828800"/>
            <a:ext cx="7315200" cy="2895600"/>
          </a:xfrm>
        </p:spPr>
        <p:txBody>
          <a:bodyPr>
            <a:normAutofit/>
          </a:bodyPr>
          <a:lstStyle/>
          <a:p>
            <a:pPr>
              <a:buFont typeface="Wingdings" pitchFamily="2" charset="2"/>
              <a:buChar char="Ø"/>
            </a:pPr>
            <a:endParaRPr lang="en-US" dirty="0" smtClean="0"/>
          </a:p>
          <a:p>
            <a:pPr>
              <a:buFont typeface="Wingdings" pitchFamily="2" charset="2"/>
              <a:buChar char="Ø"/>
            </a:pPr>
            <a:endParaRPr lang="en-US" dirty="0"/>
          </a:p>
        </p:txBody>
      </p:sp>
      <p:pic>
        <p:nvPicPr>
          <p:cNvPr id="4" name="Picture 3" descr="web2_adopt_curve1.png"/>
          <p:cNvPicPr>
            <a:picLocks noChangeAspect="1"/>
          </p:cNvPicPr>
          <p:nvPr/>
        </p:nvPicPr>
        <p:blipFill>
          <a:blip r:embed="rId3" cstate="print"/>
          <a:stretch>
            <a:fillRect/>
          </a:stretch>
        </p:blipFill>
        <p:spPr>
          <a:xfrm>
            <a:off x="0" y="914400"/>
            <a:ext cx="8938727" cy="4659549"/>
          </a:xfrm>
          <a:prstGeom prst="rect">
            <a:avLst/>
          </a:prstGeom>
        </p:spPr>
      </p:pic>
      <p:sp>
        <p:nvSpPr>
          <p:cNvPr id="5" name="TextBox 4"/>
          <p:cNvSpPr txBox="1"/>
          <p:nvPr/>
        </p:nvSpPr>
        <p:spPr>
          <a:xfrm>
            <a:off x="838201" y="6705600"/>
            <a:ext cx="76200" cy="369332"/>
          </a:xfrm>
          <a:prstGeom prst="rect">
            <a:avLst/>
          </a:prstGeom>
          <a:noFill/>
        </p:spPr>
        <p:txBody>
          <a:bodyPr wrap="square" rtlCol="0">
            <a:spAutoFit/>
          </a:bodyPr>
          <a:lstStyle/>
          <a:p>
            <a:endParaRPr lang="en-US" dirty="0"/>
          </a:p>
        </p:txBody>
      </p:sp>
      <p:sp>
        <p:nvSpPr>
          <p:cNvPr id="6" name="TextBox 5"/>
          <p:cNvSpPr txBox="1"/>
          <p:nvPr/>
        </p:nvSpPr>
        <p:spPr>
          <a:xfrm>
            <a:off x="609600" y="6019800"/>
            <a:ext cx="7924800" cy="369332"/>
          </a:xfrm>
          <a:prstGeom prst="rect">
            <a:avLst/>
          </a:prstGeom>
          <a:noFill/>
        </p:spPr>
        <p:txBody>
          <a:bodyPr wrap="square" rtlCol="0">
            <a:spAutoFit/>
          </a:bodyPr>
          <a:lstStyle/>
          <a:p>
            <a:r>
              <a:rPr lang="en-US" dirty="0" smtClean="0"/>
              <a:t>http://www.socialmedia.biz/2009/04/18/web-20-adoption-curve-2009-2015/</a:t>
            </a:r>
            <a:endParaRPr lang="en-US" dirty="0"/>
          </a:p>
        </p:txBody>
      </p:sp>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Communication Channels</a:t>
            </a:r>
            <a:endParaRPr lang="en-US" dirty="0"/>
          </a:p>
        </p:txBody>
      </p:sp>
      <p:sp>
        <p:nvSpPr>
          <p:cNvPr id="3" name="Subtitle 2"/>
          <p:cNvSpPr>
            <a:spLocks noGrp="1"/>
          </p:cNvSpPr>
          <p:nvPr>
            <p:ph type="subTitle" idx="1"/>
          </p:nvPr>
        </p:nvSpPr>
        <p:spPr>
          <a:xfrm>
            <a:off x="762000" y="1828800"/>
            <a:ext cx="7696200" cy="4343400"/>
          </a:xfrm>
        </p:spPr>
        <p:txBody>
          <a:bodyPr>
            <a:normAutofit fontScale="85000" lnSpcReduction="20000"/>
          </a:bodyPr>
          <a:lstStyle/>
          <a:p>
            <a:pPr>
              <a:buFont typeface="Wingdings" pitchFamily="2" charset="2"/>
              <a:buChar char="Ø"/>
            </a:pPr>
            <a:r>
              <a:rPr lang="en-US" dirty="0" smtClean="0"/>
              <a:t> </a:t>
            </a:r>
            <a:r>
              <a:rPr lang="en-US" dirty="0" smtClean="0">
                <a:solidFill>
                  <a:schemeClr val="tx1"/>
                </a:solidFill>
              </a:rPr>
              <a:t>Wikis</a:t>
            </a:r>
          </a:p>
          <a:p>
            <a:pPr>
              <a:buFont typeface="Wingdings" pitchFamily="2" charset="2"/>
              <a:buChar char="Ø"/>
            </a:pPr>
            <a:r>
              <a:rPr lang="en-US" dirty="0" smtClean="0">
                <a:solidFill>
                  <a:schemeClr val="tx1"/>
                </a:solidFill>
              </a:rPr>
              <a:t>Online Communities</a:t>
            </a:r>
          </a:p>
          <a:p>
            <a:pPr>
              <a:buFont typeface="Wingdings" pitchFamily="2" charset="2"/>
              <a:buChar char="Ø"/>
            </a:pPr>
            <a:r>
              <a:rPr lang="en-US" dirty="0" smtClean="0">
                <a:solidFill>
                  <a:schemeClr val="tx1"/>
                </a:solidFill>
              </a:rPr>
              <a:t>Social Networking</a:t>
            </a:r>
          </a:p>
          <a:p>
            <a:pPr>
              <a:buFont typeface="Wingdings" pitchFamily="2" charset="2"/>
              <a:buChar char="Ø"/>
            </a:pPr>
            <a:r>
              <a:rPr lang="en-US" dirty="0" smtClean="0">
                <a:solidFill>
                  <a:schemeClr val="tx1"/>
                </a:solidFill>
              </a:rPr>
              <a:t>Virtual Assistant</a:t>
            </a:r>
          </a:p>
          <a:p>
            <a:pPr>
              <a:buFont typeface="Wingdings" pitchFamily="2" charset="2"/>
              <a:buChar char="Ø"/>
            </a:pPr>
            <a:r>
              <a:rPr lang="en-US" dirty="0" smtClean="0">
                <a:solidFill>
                  <a:schemeClr val="tx1"/>
                </a:solidFill>
              </a:rPr>
              <a:t>Real Simple Syndication</a:t>
            </a:r>
          </a:p>
          <a:p>
            <a:pPr>
              <a:buFont typeface="Wingdings" pitchFamily="2" charset="2"/>
              <a:buChar char="Ø"/>
            </a:pPr>
            <a:r>
              <a:rPr lang="en-US" dirty="0" smtClean="0">
                <a:solidFill>
                  <a:schemeClr val="tx1"/>
                </a:solidFill>
              </a:rPr>
              <a:t>Avatars</a:t>
            </a:r>
          </a:p>
          <a:p>
            <a:pPr>
              <a:buFont typeface="Wingdings" pitchFamily="2" charset="2"/>
              <a:buChar char="Ø"/>
            </a:pPr>
            <a:r>
              <a:rPr lang="en-US" dirty="0" smtClean="0">
                <a:solidFill>
                  <a:schemeClr val="tx1"/>
                </a:solidFill>
              </a:rPr>
              <a:t>Crowdsourcing</a:t>
            </a:r>
          </a:p>
          <a:p>
            <a:pPr>
              <a:buFont typeface="Wingdings" pitchFamily="2" charset="2"/>
              <a:buChar char="Ø"/>
            </a:pPr>
            <a:r>
              <a:rPr lang="en-US" dirty="0" smtClean="0">
                <a:solidFill>
                  <a:schemeClr val="tx1"/>
                </a:solidFill>
              </a:rPr>
              <a:t>http://next-generation-communications.tmcnet.com/topics/dynamic-enterprise/articles/135533-leveraging-web-20-tools-social-media-enhance-customer.htm</a:t>
            </a:r>
          </a:p>
          <a:p>
            <a:pPr>
              <a:buFont typeface="Wingdings" pitchFamily="2" charset="2"/>
              <a:buChar char="Ø"/>
            </a:pPr>
            <a:endParaRPr lang="en-US" dirty="0"/>
          </a:p>
        </p:txBody>
      </p:sp>
      <p:pic>
        <p:nvPicPr>
          <p:cNvPr id="4" name="14">
            <a:hlinkClick r:id="" action="ppaction://media"/>
          </p:cNvPr>
          <p:cNvPicPr>
            <a:picLocks noRot="1" noChangeAspect="1"/>
          </p:cNvPicPr>
          <p:nvPr>
            <a:wavAudioFile r:embed="rId1" name="14"/>
          </p:nvPr>
        </p:nvPicPr>
        <p:blipFill>
          <a:blip r:embed="rId4" cstate="print"/>
          <a:stretch>
            <a:fillRect/>
          </a:stretch>
        </p:blipFill>
        <p:spPr>
          <a:xfrm>
            <a:off x="838200" y="41148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7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Wiki?</a:t>
            </a:r>
            <a:endParaRPr lang="en-US" dirty="0"/>
          </a:p>
        </p:txBody>
      </p:sp>
      <p:sp>
        <p:nvSpPr>
          <p:cNvPr id="3" name="Content Placeholder 2"/>
          <p:cNvSpPr>
            <a:spLocks noGrp="1"/>
          </p:cNvSpPr>
          <p:nvPr>
            <p:ph idx="1"/>
          </p:nvPr>
        </p:nvSpPr>
        <p:spPr/>
        <p:txBody>
          <a:bodyPr/>
          <a:lstStyle/>
          <a:p>
            <a:endParaRPr lang="en-US"/>
          </a:p>
        </p:txBody>
      </p:sp>
    </p:spTree>
    <p:controls>
      <p:control spid="31746" name="ShockwaveFlash1" r:id="rId2" imgW="8229600" imgH="4572000"/>
    </p:controls>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Social Networking</a:t>
            </a:r>
            <a:endParaRPr lang="en-US" dirty="0"/>
          </a:p>
        </p:txBody>
      </p:sp>
      <p:sp>
        <p:nvSpPr>
          <p:cNvPr id="3" name="Content Placeholder 2"/>
          <p:cNvSpPr>
            <a:spLocks noGrp="1"/>
          </p:cNvSpPr>
          <p:nvPr>
            <p:ph idx="1"/>
          </p:nvPr>
        </p:nvSpPr>
        <p:spPr/>
        <p:txBody>
          <a:bodyPr/>
          <a:lstStyle/>
          <a:p>
            <a:endParaRPr lang="en-US" dirty="0"/>
          </a:p>
        </p:txBody>
      </p:sp>
    </p:spTree>
    <p:controls>
      <p:control spid="32770" name="ShockwaveFlash1" r:id="rId2" imgW="8229600" imgH="4572000"/>
    </p:controls>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1470025"/>
          </a:xfrm>
        </p:spPr>
        <p:txBody>
          <a:bodyPr/>
          <a:lstStyle/>
          <a:p>
            <a:r>
              <a:rPr lang="en-US" dirty="0" smtClean="0"/>
              <a:t>Perceived Attributes of Innovation</a:t>
            </a:r>
            <a:endParaRPr lang="en-US" dirty="0"/>
          </a:p>
        </p:txBody>
      </p:sp>
      <p:sp>
        <p:nvSpPr>
          <p:cNvPr id="3" name="Subtitle 2"/>
          <p:cNvSpPr>
            <a:spLocks noGrp="1"/>
          </p:cNvSpPr>
          <p:nvPr>
            <p:ph type="subTitle" idx="1"/>
          </p:nvPr>
        </p:nvSpPr>
        <p:spPr>
          <a:xfrm>
            <a:off x="533400" y="1524000"/>
            <a:ext cx="5638800" cy="4953000"/>
          </a:xfrm>
        </p:spPr>
        <p:txBody>
          <a:bodyPr/>
          <a:lstStyle/>
          <a:p>
            <a:r>
              <a:rPr lang="en-US" dirty="0" smtClean="0">
                <a:solidFill>
                  <a:schemeClr val="tx1"/>
                </a:solidFill>
              </a:rPr>
              <a:t>INNOVATORS &amp; EARLY ADOPTERS </a:t>
            </a:r>
          </a:p>
          <a:p>
            <a:pPr>
              <a:buFont typeface="Wingdings" pitchFamily="2" charset="2"/>
              <a:buChar char="Ø"/>
            </a:pPr>
            <a:endParaRPr lang="en-US" dirty="0" smtClean="0">
              <a:solidFill>
                <a:schemeClr val="tx1"/>
              </a:solidFill>
            </a:endParaRPr>
          </a:p>
          <a:p>
            <a:pPr algn="l">
              <a:buFont typeface="Wingdings" pitchFamily="2" charset="2"/>
              <a:buChar char="Ø"/>
            </a:pPr>
            <a:r>
              <a:rPr lang="en-US" dirty="0" smtClean="0">
                <a:solidFill>
                  <a:schemeClr val="tx1"/>
                </a:solidFill>
              </a:rPr>
              <a:t>Technology Companies - </a:t>
            </a:r>
          </a:p>
          <a:p>
            <a:pPr algn="l">
              <a:buFont typeface="Wingdings" pitchFamily="2" charset="2"/>
              <a:buChar char="Ø"/>
            </a:pPr>
            <a:r>
              <a:rPr lang="en-US" dirty="0" smtClean="0">
                <a:solidFill>
                  <a:schemeClr val="tx1"/>
                </a:solidFill>
              </a:rPr>
              <a:t>Financial Services</a:t>
            </a:r>
          </a:p>
          <a:p>
            <a:pPr algn="l">
              <a:buFont typeface="Wingdings" pitchFamily="2" charset="2"/>
              <a:buChar char="Ø"/>
            </a:pPr>
            <a:r>
              <a:rPr lang="en-US" dirty="0" smtClean="0">
                <a:solidFill>
                  <a:schemeClr val="tx1"/>
                </a:solidFill>
              </a:rPr>
              <a:t>Technology Efficient Teachers</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a:p>
        </p:txBody>
      </p:sp>
      <p:pic>
        <p:nvPicPr>
          <p:cNvPr id="4" name="Picture 3" descr="google.png"/>
          <p:cNvPicPr>
            <a:picLocks noChangeAspect="1"/>
          </p:cNvPicPr>
          <p:nvPr/>
        </p:nvPicPr>
        <p:blipFill>
          <a:blip r:embed="rId4" cstate="print"/>
          <a:stretch>
            <a:fillRect/>
          </a:stretch>
        </p:blipFill>
        <p:spPr>
          <a:xfrm>
            <a:off x="6019800" y="1676400"/>
            <a:ext cx="3124200" cy="5181600"/>
          </a:xfrm>
          <a:prstGeom prst="rect">
            <a:avLst/>
          </a:prstGeom>
        </p:spPr>
      </p:pic>
      <p:pic>
        <p:nvPicPr>
          <p:cNvPr id="5" name="17">
            <a:hlinkClick r:id="" action="ppaction://media"/>
          </p:cNvPr>
          <p:cNvPicPr>
            <a:picLocks noRot="1" noChangeAspect="1"/>
          </p:cNvPicPr>
          <p:nvPr>
            <a:wavAudioFile r:embed="rId1" name="17"/>
          </p:nvPr>
        </p:nvPicPr>
        <p:blipFill>
          <a:blip r:embed="rId5" cstate="print"/>
          <a:stretch>
            <a:fillRect/>
          </a:stretch>
        </p:blipFill>
        <p:spPr>
          <a:xfrm>
            <a:off x="2819400" y="53340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Andrew McAfee</a:t>
            </a:r>
            <a:br>
              <a:rPr lang="en-US" dirty="0" smtClean="0"/>
            </a:br>
            <a:r>
              <a:rPr lang="en-US" dirty="0" smtClean="0"/>
              <a:t>Web 2.0 Early Adopters</a:t>
            </a:r>
            <a:endParaRPr lang="en-US" dirty="0"/>
          </a:p>
        </p:txBody>
      </p:sp>
      <p:sp>
        <p:nvSpPr>
          <p:cNvPr id="3" name="Content Placeholder 2"/>
          <p:cNvSpPr>
            <a:spLocks noGrp="1"/>
          </p:cNvSpPr>
          <p:nvPr>
            <p:ph idx="1"/>
          </p:nvPr>
        </p:nvSpPr>
        <p:spPr/>
        <p:txBody>
          <a:bodyPr/>
          <a:lstStyle/>
          <a:p>
            <a:pPr>
              <a:buNone/>
            </a:pPr>
            <a:endParaRPr lang="en-US" dirty="0"/>
          </a:p>
        </p:txBody>
      </p:sp>
    </p:spTree>
    <p:controls>
      <p:control spid="1026" name="ShockwaveFlash1" r:id="rId2" imgW="8153280" imgH="4495680"/>
    </p:controls>
  </p:cSld>
  <p:clrMapOvr>
    <a:masterClrMapping/>
  </p:clrMapOvr>
  <p:transition>
    <p:pull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1470025"/>
          </a:xfrm>
        </p:spPr>
        <p:txBody>
          <a:bodyPr/>
          <a:lstStyle/>
          <a:p>
            <a:r>
              <a:rPr lang="en-US" dirty="0" smtClean="0"/>
              <a:t>Perceived Attributes of Innovation</a:t>
            </a:r>
            <a:endParaRPr lang="en-US" dirty="0"/>
          </a:p>
        </p:txBody>
      </p:sp>
      <p:sp>
        <p:nvSpPr>
          <p:cNvPr id="3" name="Subtitle 2"/>
          <p:cNvSpPr>
            <a:spLocks noGrp="1"/>
          </p:cNvSpPr>
          <p:nvPr>
            <p:ph type="subTitle" idx="1"/>
          </p:nvPr>
        </p:nvSpPr>
        <p:spPr>
          <a:xfrm>
            <a:off x="533400" y="1524000"/>
            <a:ext cx="8153400" cy="4953000"/>
          </a:xfrm>
        </p:spPr>
        <p:txBody>
          <a:bodyPr/>
          <a:lstStyle/>
          <a:p>
            <a:r>
              <a:rPr lang="en-US" dirty="0" smtClean="0">
                <a:solidFill>
                  <a:schemeClr val="tx1"/>
                </a:solidFill>
              </a:rPr>
              <a:t>LAGGARDS</a:t>
            </a:r>
          </a:p>
          <a:p>
            <a:pPr algn="l">
              <a:buFont typeface="Wingdings" pitchFamily="2" charset="2"/>
              <a:buChar char="Ø"/>
            </a:pPr>
            <a:r>
              <a:rPr lang="en-US" dirty="0" smtClean="0">
                <a:solidFill>
                  <a:schemeClr val="tx1"/>
                </a:solidFill>
              </a:rPr>
              <a:t>Veteran Teachers – Set in their ways and are scared to break their comfort level</a:t>
            </a:r>
          </a:p>
          <a:p>
            <a:pPr algn="l">
              <a:buFont typeface="Wingdings" pitchFamily="2" charset="2"/>
              <a:buChar char="Ø"/>
            </a:pPr>
            <a:r>
              <a:rPr lang="en-US" dirty="0" smtClean="0">
                <a:solidFill>
                  <a:schemeClr val="tx1"/>
                </a:solidFill>
              </a:rPr>
              <a:t>Teachers who fear technology</a:t>
            </a:r>
          </a:p>
          <a:p>
            <a:pPr algn="l">
              <a:buFont typeface="Wingdings" pitchFamily="2" charset="2"/>
              <a:buChar char="Ø"/>
            </a:pPr>
            <a:r>
              <a:rPr lang="en-US" dirty="0" smtClean="0">
                <a:solidFill>
                  <a:schemeClr val="tx1"/>
                </a:solidFill>
              </a:rPr>
              <a:t>Skeptics</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a:p>
        </p:txBody>
      </p:sp>
      <p:pic>
        <p:nvPicPr>
          <p:cNvPr id="4" name="19">
            <a:hlinkClick r:id="" action="ppaction://media"/>
          </p:cNvPr>
          <p:cNvPicPr>
            <a:picLocks noRot="1" noChangeAspect="1"/>
          </p:cNvPicPr>
          <p:nvPr>
            <a:wavAudioFile r:embed="rId1" name="19"/>
          </p:nvPr>
        </p:nvPicPr>
        <p:blipFill>
          <a:blip r:embed="rId4" cstate="print"/>
          <a:stretch>
            <a:fillRect/>
          </a:stretch>
        </p:blipFill>
        <p:spPr>
          <a:xfrm>
            <a:off x="4267200" y="5486400"/>
            <a:ext cx="304800" cy="304800"/>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Innovation</a:t>
            </a:r>
            <a:endParaRPr lang="en-US" dirty="0"/>
          </a:p>
        </p:txBody>
      </p:sp>
      <p:sp>
        <p:nvSpPr>
          <p:cNvPr id="3" name="Content Placeholder 2"/>
          <p:cNvSpPr>
            <a:spLocks noGrp="1"/>
          </p:cNvSpPr>
          <p:nvPr>
            <p:ph idx="1"/>
          </p:nvPr>
        </p:nvSpPr>
        <p:spPr>
          <a:xfrm>
            <a:off x="457200" y="1600200"/>
            <a:ext cx="5410200" cy="3886199"/>
          </a:xfrm>
        </p:spPr>
        <p:txBody>
          <a:bodyPr>
            <a:normAutofit lnSpcReduction="10000"/>
          </a:bodyPr>
          <a:lstStyle/>
          <a:p>
            <a:r>
              <a:rPr lang="en-US" dirty="0" smtClean="0"/>
              <a:t>Stage 1: Problem or Need</a:t>
            </a:r>
          </a:p>
          <a:p>
            <a:r>
              <a:rPr lang="en-US" dirty="0" smtClean="0"/>
              <a:t>Stage 2: Research</a:t>
            </a:r>
          </a:p>
          <a:p>
            <a:r>
              <a:rPr lang="en-US" dirty="0" smtClean="0"/>
              <a:t>Stage 3: Development</a:t>
            </a:r>
          </a:p>
          <a:p>
            <a:r>
              <a:rPr lang="en-US" dirty="0" smtClean="0"/>
              <a:t>Stage 4: Commercialization</a:t>
            </a:r>
          </a:p>
          <a:p>
            <a:r>
              <a:rPr lang="en-US" dirty="0" smtClean="0"/>
              <a:t>Stage 5: Diffusion and Adoption</a:t>
            </a:r>
          </a:p>
          <a:p>
            <a:r>
              <a:rPr lang="en-US" dirty="0" smtClean="0"/>
              <a:t>Stage 6: Consequences</a:t>
            </a:r>
          </a:p>
          <a:p>
            <a:endParaRPr lang="en-US" dirty="0"/>
          </a:p>
        </p:txBody>
      </p:sp>
      <p:pic>
        <p:nvPicPr>
          <p:cNvPr id="5" name="Picture 4" descr="diffusion process.jpg"/>
          <p:cNvPicPr>
            <a:picLocks noChangeAspect="1"/>
          </p:cNvPicPr>
          <p:nvPr/>
        </p:nvPicPr>
        <p:blipFill>
          <a:blip r:embed="rId5" cstate="print"/>
          <a:stretch>
            <a:fillRect/>
          </a:stretch>
        </p:blipFill>
        <p:spPr>
          <a:xfrm>
            <a:off x="5943600" y="1143000"/>
            <a:ext cx="2971800" cy="5181600"/>
          </a:xfrm>
          <a:prstGeom prst="rect">
            <a:avLst/>
          </a:prstGeom>
        </p:spPr>
      </p:pic>
      <p:pic>
        <p:nvPicPr>
          <p:cNvPr id="6" name="~PP1728.WAV">
            <a:hlinkClick r:id="" action="ppaction://media"/>
          </p:cNvPr>
          <p:cNvPicPr>
            <a:picLocks noRot="1" noChangeAspect="1"/>
          </p:cNvPicPr>
          <p:nvPr>
            <a:wavAudioFile r:embed="rId1" name="~PP1728.WAV"/>
          </p:nvPr>
        </p:nvPicPr>
        <p:blipFill>
          <a:blip r:embed="rId6" cstate="print"/>
          <a:stretch>
            <a:fillRect/>
          </a:stretch>
        </p:blipFill>
        <p:spPr>
          <a:xfrm>
            <a:off x="8716963" y="6430963"/>
            <a:ext cx="304800" cy="304800"/>
          </a:xfrm>
          <a:prstGeom prst="rect">
            <a:avLst/>
          </a:prstGeom>
        </p:spPr>
      </p:pic>
      <p:pic>
        <p:nvPicPr>
          <p:cNvPr id="7" name="slide 2">
            <a:hlinkClick r:id="" action="ppaction://media"/>
          </p:cNvPr>
          <p:cNvPicPr>
            <a:picLocks noRot="1" noChangeAspect="1"/>
          </p:cNvPicPr>
          <p:nvPr>
            <a:wavAudioFile r:embed="rId2" name="slide 2"/>
          </p:nvPr>
        </p:nvPicPr>
        <p:blipFill>
          <a:blip r:embed="rId7" cstate="print"/>
          <a:stretch>
            <a:fillRect/>
          </a:stretch>
        </p:blipFill>
        <p:spPr>
          <a:xfrm>
            <a:off x="3200400" y="56388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2997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0" fill="hold" display="0">
                  <p:stCondLst>
                    <p:cond delay="indefinite"/>
                  </p:stCondLst>
                  <p:endCondLst>
                    <p:cond evt="onPrev" delay="0">
                      <p:tgtEl>
                        <p:sldTgt/>
                      </p:tgtEl>
                    </p:cond>
                    <p:cond evt="onStopAudio" delay="0">
                      <p:tgtEl>
                        <p:sldTgt/>
                      </p:tgtEl>
                    </p:cond>
                  </p:endCondLst>
                </p:cTn>
                <p:tgtEl>
                  <p:spTgt spid="6"/>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1470025"/>
          </a:xfrm>
        </p:spPr>
        <p:txBody>
          <a:bodyPr/>
          <a:lstStyle/>
          <a:p>
            <a:r>
              <a:rPr lang="en-US" dirty="0" smtClean="0"/>
              <a:t>Perceived Attributes of Innovation</a:t>
            </a:r>
            <a:endParaRPr lang="en-US" dirty="0"/>
          </a:p>
        </p:txBody>
      </p:sp>
      <p:sp>
        <p:nvSpPr>
          <p:cNvPr id="3" name="Subtitle 2"/>
          <p:cNvSpPr>
            <a:spLocks noGrp="1"/>
          </p:cNvSpPr>
          <p:nvPr>
            <p:ph type="subTitle" idx="1"/>
          </p:nvPr>
        </p:nvSpPr>
        <p:spPr>
          <a:xfrm>
            <a:off x="533400" y="1524000"/>
            <a:ext cx="8153400" cy="4953000"/>
          </a:xfrm>
          <a:ln>
            <a:solidFill>
              <a:schemeClr val="accent1"/>
            </a:solidFill>
          </a:ln>
        </p:spPr>
        <p:txBody>
          <a:bodyPr/>
          <a:lstStyle/>
          <a:p>
            <a:r>
              <a:rPr lang="en-US" dirty="0" smtClean="0">
                <a:solidFill>
                  <a:schemeClr val="tx1"/>
                </a:solidFill>
              </a:rPr>
              <a:t>CRITICAL MASS</a:t>
            </a:r>
          </a:p>
          <a:p>
            <a:pPr algn="l">
              <a:buFont typeface="Wingdings" pitchFamily="2" charset="2"/>
              <a:buChar char="Ø"/>
            </a:pPr>
            <a:r>
              <a:rPr lang="en-US" dirty="0" smtClean="0">
                <a:solidFill>
                  <a:schemeClr val="tx1"/>
                </a:solidFill>
              </a:rPr>
              <a:t>Compatibility- Teachers will be more likely to adopt Web 2.0 tools if they are able to connect them with “existing values, past experiences, and needs of potential adopters” (Rogers, 2003)</a:t>
            </a:r>
          </a:p>
          <a:p>
            <a:pPr algn="l">
              <a:buFont typeface="Wingdings" pitchFamily="2" charset="2"/>
              <a:buChar char="Ø"/>
            </a:pPr>
            <a:r>
              <a:rPr lang="en-US" dirty="0" smtClean="0">
                <a:solidFill>
                  <a:schemeClr val="tx1"/>
                </a:solidFill>
              </a:rPr>
              <a:t>Trial ability-  “If an innovation can be designed so as to be tried more easily, it will have a more rate of adoption” (Rogers, 2003)</a:t>
            </a:r>
          </a:p>
          <a:p>
            <a:pPr>
              <a:buFont typeface="Wingdings" pitchFamily="2" charset="2"/>
              <a:buChar char="Ø"/>
            </a:pPr>
            <a:endParaRPr lang="en-US" dirty="0" smtClean="0"/>
          </a:p>
          <a:p>
            <a:pPr>
              <a:buFont typeface="Wingdings" pitchFamily="2" charset="2"/>
              <a:buChar char="Ø"/>
            </a:pPr>
            <a:endParaRPr lang="en-US" dirty="0"/>
          </a:p>
        </p:txBody>
      </p:sp>
      <p:pic>
        <p:nvPicPr>
          <p:cNvPr id="4" name="20">
            <a:hlinkClick r:id="" action="ppaction://media"/>
          </p:cNvPr>
          <p:cNvPicPr>
            <a:picLocks noRot="1" noChangeAspect="1"/>
          </p:cNvPicPr>
          <p:nvPr>
            <a:wavAudioFile r:embed="rId1" name="20"/>
          </p:nvPr>
        </p:nvPicPr>
        <p:blipFill>
          <a:blip r:embed="rId4" cstate="print"/>
          <a:stretch>
            <a:fillRect/>
          </a:stretch>
        </p:blipFill>
        <p:spPr>
          <a:xfrm>
            <a:off x="3810000" y="5943600"/>
            <a:ext cx="304800" cy="304800"/>
          </a:xfrm>
          <a:prstGeom prst="rect">
            <a:avLst/>
          </a:prstGeom>
        </p:spPr>
      </p:pic>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8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Critical Mass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dirty="0" smtClean="0"/>
              <a:t>Web 2.0 has reached critical mass</a:t>
            </a:r>
          </a:p>
          <a:p>
            <a:pPr>
              <a:buFont typeface="Wingdings" pitchFamily="2" charset="2"/>
              <a:buChar char="Ø"/>
            </a:pPr>
            <a:r>
              <a:rPr lang="en-US" dirty="0" smtClean="0"/>
              <a:t>Students use</a:t>
            </a:r>
          </a:p>
          <a:p>
            <a:pPr lvl="1"/>
            <a:r>
              <a:rPr lang="en-US" dirty="0" smtClean="0"/>
              <a:t>Social networking</a:t>
            </a:r>
          </a:p>
          <a:p>
            <a:pPr lvl="1"/>
            <a:r>
              <a:rPr lang="en-US" dirty="0" smtClean="0"/>
              <a:t>Wikis</a:t>
            </a:r>
          </a:p>
          <a:p>
            <a:pPr lvl="1"/>
            <a:r>
              <a:rPr lang="en-US" dirty="0" smtClean="0"/>
              <a:t>Blogs</a:t>
            </a:r>
          </a:p>
          <a:p>
            <a:pPr lvl="1"/>
            <a:r>
              <a:rPr lang="en-US" dirty="0" smtClean="0"/>
              <a:t>Google docs</a:t>
            </a:r>
          </a:p>
          <a:p>
            <a:pPr lvl="1"/>
            <a:r>
              <a:rPr lang="en-US" dirty="0" smtClean="0"/>
              <a:t>E-Portfolios</a:t>
            </a:r>
          </a:p>
          <a:p>
            <a:pPr>
              <a:buFont typeface="Wingdings" pitchFamily="2" charset="2"/>
              <a:buChar char="Ø"/>
            </a:pPr>
            <a:r>
              <a:rPr lang="en-US" dirty="0" smtClean="0"/>
              <a:t>Web 3.0 is developing</a:t>
            </a:r>
          </a:p>
          <a:p>
            <a:pPr>
              <a:buNone/>
            </a:pPr>
            <a:endParaRPr lang="en-US" dirty="0"/>
          </a:p>
        </p:txBody>
      </p:sp>
      <p:pic>
        <p:nvPicPr>
          <p:cNvPr id="4" name="21">
            <a:hlinkClick r:id="" action="ppaction://media"/>
          </p:cNvPr>
          <p:cNvPicPr>
            <a:picLocks noRot="1" noChangeAspect="1"/>
          </p:cNvPicPr>
          <p:nvPr>
            <a:wavAudioFile r:embed="rId1" name="21"/>
          </p:nvPr>
        </p:nvPicPr>
        <p:blipFill>
          <a:blip r:embed="rId4" cstate="print"/>
          <a:stretch>
            <a:fillRect/>
          </a:stretch>
        </p:blipFill>
        <p:spPr>
          <a:xfrm>
            <a:off x="6019800" y="5562600"/>
            <a:ext cx="304800" cy="3048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2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Change Agents</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Key Change Agents: Teachers an administrators that are willing to address the needs of students</a:t>
            </a:r>
          </a:p>
          <a:p>
            <a:r>
              <a:rPr lang="en-US" dirty="0" smtClean="0"/>
              <a:t>Use of Seven Roles:</a:t>
            </a:r>
          </a:p>
          <a:p>
            <a:pPr>
              <a:buNone/>
            </a:pPr>
            <a:r>
              <a:rPr lang="en-US" dirty="0" smtClean="0"/>
              <a:t>Identify and discuss a need</a:t>
            </a:r>
          </a:p>
          <a:p>
            <a:pPr>
              <a:buNone/>
            </a:pPr>
            <a:r>
              <a:rPr lang="en-US" dirty="0" smtClean="0"/>
              <a:t>Exchange information with others that can help </a:t>
            </a:r>
          </a:p>
          <a:p>
            <a:pPr>
              <a:buNone/>
            </a:pPr>
            <a:r>
              <a:rPr lang="en-US" dirty="0" smtClean="0"/>
              <a:t>Analyzing the problem</a:t>
            </a:r>
          </a:p>
          <a:p>
            <a:pPr>
              <a:buNone/>
            </a:pPr>
            <a:r>
              <a:rPr lang="en-US" dirty="0" smtClean="0"/>
              <a:t>Develop possible solutions and began action</a:t>
            </a:r>
          </a:p>
          <a:p>
            <a:pPr>
              <a:buNone/>
            </a:pPr>
            <a:r>
              <a:rPr lang="en-US" dirty="0" smtClean="0"/>
              <a:t>Determine level of stability and respond accordingly</a:t>
            </a:r>
          </a:p>
          <a:p>
            <a:pPr>
              <a:buNone/>
            </a:pPr>
            <a:endParaRPr lang="en-US" dirty="0"/>
          </a:p>
        </p:txBody>
      </p:sp>
      <p:pic>
        <p:nvPicPr>
          <p:cNvPr id="4" name="22">
            <a:hlinkClick r:id="" action="ppaction://media"/>
          </p:cNvPr>
          <p:cNvPicPr>
            <a:picLocks noRot="1" noChangeAspect="1"/>
          </p:cNvPicPr>
          <p:nvPr>
            <a:wavAudioFile r:embed="rId1" name="22"/>
          </p:nvPr>
        </p:nvPicPr>
        <p:blipFill>
          <a:blip r:embed="rId4" cstate="print"/>
          <a:stretch>
            <a:fillRect/>
          </a:stretch>
        </p:blipFill>
        <p:spPr>
          <a:xfrm>
            <a:off x="4267200" y="61722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6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Champion’s Role</a:t>
            </a:r>
            <a:br>
              <a:rPr lang="en-US" dirty="0" smtClean="0"/>
            </a:br>
            <a:r>
              <a:rPr lang="en-US" dirty="0" smtClean="0"/>
              <a:t>Need For Web 2.0 In Education</a:t>
            </a:r>
            <a:endParaRPr lang="en-US" dirty="0"/>
          </a:p>
        </p:txBody>
      </p:sp>
      <p:sp>
        <p:nvSpPr>
          <p:cNvPr id="3" name="Content Placeholder 2"/>
          <p:cNvSpPr>
            <a:spLocks noGrp="1"/>
          </p:cNvSpPr>
          <p:nvPr>
            <p:ph idx="1"/>
          </p:nvPr>
        </p:nvSpPr>
        <p:spPr/>
        <p:txBody>
          <a:bodyPr/>
          <a:lstStyle/>
          <a:p>
            <a:r>
              <a:rPr lang="en-US" dirty="0" smtClean="0"/>
              <a:t>Collaboration</a:t>
            </a:r>
          </a:p>
          <a:p>
            <a:r>
              <a:rPr lang="en-US" dirty="0" smtClean="0"/>
              <a:t>Hands on</a:t>
            </a:r>
          </a:p>
          <a:p>
            <a:r>
              <a:rPr lang="en-US" dirty="0" smtClean="0"/>
              <a:t>Participatory learning</a:t>
            </a:r>
          </a:p>
          <a:p>
            <a:r>
              <a:rPr lang="en-US" dirty="0" smtClean="0"/>
              <a:t>Learner centered</a:t>
            </a:r>
            <a:endParaRPr lang="en-US" dirty="0"/>
          </a:p>
        </p:txBody>
      </p:sp>
      <p:pic>
        <p:nvPicPr>
          <p:cNvPr id="5" name="23">
            <a:hlinkClick r:id="" action="ppaction://media"/>
          </p:cNvPr>
          <p:cNvPicPr>
            <a:picLocks noRot="1" noChangeAspect="1"/>
          </p:cNvPicPr>
          <p:nvPr>
            <a:wavAudioFile r:embed="rId1" name="23"/>
          </p:nvPr>
        </p:nvPicPr>
        <p:blipFill>
          <a:blip r:embed="rId4" cstate="print"/>
          <a:stretch>
            <a:fillRect/>
          </a:stretch>
        </p:blipFill>
        <p:spPr>
          <a:xfrm>
            <a:off x="4267200" y="5562600"/>
            <a:ext cx="304800" cy="3048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2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0000"/>
                <a:satMod val="30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Champion’s Role</a:t>
            </a:r>
            <a:br>
              <a:rPr lang="en-US" dirty="0" smtClean="0"/>
            </a:br>
            <a:r>
              <a:rPr lang="en-US" dirty="0" smtClean="0"/>
              <a:t>Matching Programs With Need</a:t>
            </a:r>
            <a:endParaRPr lang="en-US" dirty="0"/>
          </a:p>
        </p:txBody>
      </p:sp>
      <p:sp>
        <p:nvSpPr>
          <p:cNvPr id="3" name="Content Placeholder 2"/>
          <p:cNvSpPr>
            <a:spLocks noGrp="1"/>
          </p:cNvSpPr>
          <p:nvPr>
            <p:ph idx="1"/>
          </p:nvPr>
        </p:nvSpPr>
        <p:spPr/>
        <p:txBody>
          <a:bodyPr/>
          <a:lstStyle/>
          <a:p>
            <a:r>
              <a:rPr lang="en-US" dirty="0" smtClean="0"/>
              <a:t>Podcasts</a:t>
            </a:r>
          </a:p>
          <a:p>
            <a:r>
              <a:rPr lang="en-US" dirty="0" smtClean="0"/>
              <a:t>Blogs</a:t>
            </a:r>
          </a:p>
          <a:p>
            <a:r>
              <a:rPr lang="en-US" dirty="0" smtClean="0"/>
              <a:t>Wikis</a:t>
            </a:r>
          </a:p>
          <a:p>
            <a:r>
              <a:rPr lang="en-US" dirty="0" smtClean="0"/>
              <a:t>RSS</a:t>
            </a:r>
          </a:p>
          <a:p>
            <a:r>
              <a:rPr lang="en-US" dirty="0" smtClean="0"/>
              <a:t>Social Networking</a:t>
            </a:r>
            <a:endParaRPr lang="en-US" dirty="0"/>
          </a:p>
        </p:txBody>
      </p:sp>
      <p:pic>
        <p:nvPicPr>
          <p:cNvPr id="4" name="24">
            <a:hlinkClick r:id="" action="ppaction://media"/>
          </p:cNvPr>
          <p:cNvPicPr>
            <a:picLocks noRot="1" noChangeAspect="1"/>
          </p:cNvPicPr>
          <p:nvPr>
            <a:wavAudioFile r:embed="rId1" name="24"/>
          </p:nvPr>
        </p:nvPicPr>
        <p:blipFill>
          <a:blip r:embed="rId4" cstate="print"/>
          <a:stretch>
            <a:fillRect/>
          </a:stretch>
        </p:blipFill>
        <p:spPr>
          <a:xfrm>
            <a:off x="4343400" y="5562600"/>
            <a:ext cx="304800" cy="304800"/>
          </a:xfrm>
          <a:prstGeom prst="rect">
            <a:avLst/>
          </a:prstGeom>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58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tudents working together.png"/>
          <p:cNvPicPr>
            <a:picLocks noGrp="1" noChangeAspect="1"/>
          </p:cNvPicPr>
          <p:nvPr>
            <p:ph idx="1"/>
          </p:nvPr>
        </p:nvPicPr>
        <p:blipFill>
          <a:blip r:embed="rId4" cstate="print"/>
          <a:stretch>
            <a:fillRect/>
          </a:stretch>
        </p:blipFill>
        <p:spPr>
          <a:xfrm>
            <a:off x="0" y="0"/>
            <a:ext cx="9144000" cy="6858000"/>
          </a:xfrm>
        </p:spPr>
      </p:pic>
      <p:pic>
        <p:nvPicPr>
          <p:cNvPr id="5" name="25">
            <a:hlinkClick r:id="" action="ppaction://media"/>
          </p:cNvPr>
          <p:cNvPicPr>
            <a:picLocks noRot="1" noChangeAspect="1"/>
          </p:cNvPicPr>
          <p:nvPr>
            <a:wavAudioFile r:embed="rId1" name="25"/>
          </p:nvPr>
        </p:nvPicPr>
        <p:blipFill>
          <a:blip r:embed="rId5" cstate="print"/>
          <a:stretch>
            <a:fillRect/>
          </a:stretch>
        </p:blipFill>
        <p:spPr>
          <a:xfrm>
            <a:off x="990600" y="6172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1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1: Problem or Need</a:t>
            </a:r>
            <a:endParaRPr lang="en-US" dirty="0"/>
          </a:p>
        </p:txBody>
      </p:sp>
      <p:sp>
        <p:nvSpPr>
          <p:cNvPr id="3" name="Subtitle 2"/>
          <p:cNvSpPr>
            <a:spLocks noGrp="1"/>
          </p:cNvSpPr>
          <p:nvPr>
            <p:ph type="subTitle" idx="1"/>
          </p:nvPr>
        </p:nvSpPr>
        <p:spPr>
          <a:xfrm>
            <a:off x="762000" y="1828800"/>
            <a:ext cx="5029200" cy="2895600"/>
          </a:xfrm>
        </p:spPr>
        <p:txBody>
          <a:bodyPr>
            <a:normAutofit/>
          </a:bodyPr>
          <a:lstStyle/>
          <a:p>
            <a:pPr algn="l">
              <a:buFont typeface="Wingdings" pitchFamily="2" charset="2"/>
              <a:buChar char="Ø"/>
            </a:pPr>
            <a:r>
              <a:rPr lang="en-US" dirty="0" smtClean="0">
                <a:solidFill>
                  <a:schemeClr val="tx1"/>
                </a:solidFill>
              </a:rPr>
              <a:t>Visual Learners</a:t>
            </a:r>
          </a:p>
          <a:p>
            <a:pPr algn="l">
              <a:buFont typeface="Wingdings" pitchFamily="2" charset="2"/>
              <a:buChar char="Ø"/>
            </a:pPr>
            <a:r>
              <a:rPr lang="en-US" dirty="0" smtClean="0">
                <a:solidFill>
                  <a:schemeClr val="tx1"/>
                </a:solidFill>
              </a:rPr>
              <a:t>Multi-</a:t>
            </a:r>
            <a:r>
              <a:rPr lang="en-US" dirty="0" err="1" smtClean="0">
                <a:solidFill>
                  <a:schemeClr val="tx1"/>
                </a:solidFill>
              </a:rPr>
              <a:t>taskers</a:t>
            </a:r>
            <a:endParaRPr lang="en-US" dirty="0" smtClean="0">
              <a:solidFill>
                <a:schemeClr val="tx1"/>
              </a:solidFill>
            </a:endParaRPr>
          </a:p>
          <a:p>
            <a:pPr algn="l">
              <a:buFont typeface="Wingdings" pitchFamily="2" charset="2"/>
              <a:buChar char="Ø"/>
            </a:pPr>
            <a:r>
              <a:rPr lang="en-US" dirty="0" smtClean="0">
                <a:solidFill>
                  <a:schemeClr val="tx1"/>
                </a:solidFill>
              </a:rPr>
              <a:t>Use technology to express</a:t>
            </a:r>
          </a:p>
          <a:p>
            <a:pPr algn="l">
              <a:buFont typeface="Wingdings" pitchFamily="2" charset="2"/>
              <a:buChar char="Ø"/>
            </a:pPr>
            <a:r>
              <a:rPr lang="en-US" dirty="0" smtClean="0">
                <a:solidFill>
                  <a:schemeClr val="tx1"/>
                </a:solidFill>
              </a:rPr>
              <a:t>Use instant messages and text messages to interact</a:t>
            </a:r>
            <a:endParaRPr lang="en-US" dirty="0">
              <a:solidFill>
                <a:schemeClr val="tx1"/>
              </a:solidFill>
            </a:endParaRPr>
          </a:p>
        </p:txBody>
      </p:sp>
      <p:pic>
        <p:nvPicPr>
          <p:cNvPr id="4" name="Picture 3" descr="digital native.jpg"/>
          <p:cNvPicPr>
            <a:picLocks noChangeAspect="1"/>
          </p:cNvPicPr>
          <p:nvPr/>
        </p:nvPicPr>
        <p:blipFill>
          <a:blip r:embed="rId4" cstate="print"/>
          <a:stretch>
            <a:fillRect/>
          </a:stretch>
        </p:blipFill>
        <p:spPr>
          <a:xfrm>
            <a:off x="5638800" y="1676400"/>
            <a:ext cx="3505200" cy="2971800"/>
          </a:xfrm>
          <a:prstGeom prst="rect">
            <a:avLst/>
          </a:prstGeom>
        </p:spPr>
      </p:pic>
      <p:pic>
        <p:nvPicPr>
          <p:cNvPr id="5" name="Slide 3">
            <a:hlinkClick r:id="" action="ppaction://media"/>
          </p:cNvPr>
          <p:cNvPicPr>
            <a:picLocks noRot="1" noChangeAspect="1"/>
          </p:cNvPicPr>
          <p:nvPr>
            <a:wavAudioFile r:embed="rId1" name="Slide 3"/>
          </p:nvPr>
        </p:nvPicPr>
        <p:blipFill>
          <a:blip r:embed="rId5" cstate="print"/>
          <a:stretch>
            <a:fillRect/>
          </a:stretch>
        </p:blipFill>
        <p:spPr>
          <a:xfrm>
            <a:off x="3505200" y="57912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1: Problem or Need</a:t>
            </a:r>
            <a:endParaRPr lang="en-US" dirty="0"/>
          </a:p>
        </p:txBody>
      </p:sp>
      <p:sp>
        <p:nvSpPr>
          <p:cNvPr id="3" name="Subtitle 2"/>
          <p:cNvSpPr>
            <a:spLocks noGrp="1"/>
          </p:cNvSpPr>
          <p:nvPr>
            <p:ph type="subTitle" idx="1"/>
          </p:nvPr>
        </p:nvSpPr>
        <p:spPr>
          <a:xfrm>
            <a:off x="762000" y="1828800"/>
            <a:ext cx="7315200" cy="2438400"/>
          </a:xfrm>
        </p:spPr>
        <p:txBody>
          <a:bodyPr>
            <a:normAutofit/>
          </a:bodyPr>
          <a:lstStyle/>
          <a:p>
            <a:pPr algn="l">
              <a:buFont typeface="Wingdings" pitchFamily="2" charset="2"/>
              <a:buChar char="Ø"/>
            </a:pPr>
            <a:r>
              <a:rPr lang="en-US" dirty="0" smtClean="0">
                <a:solidFill>
                  <a:schemeClr val="tx1"/>
                </a:solidFill>
              </a:rPr>
              <a:t>Collaboration</a:t>
            </a:r>
          </a:p>
          <a:p>
            <a:pPr algn="l">
              <a:buFont typeface="Wingdings" pitchFamily="2" charset="2"/>
              <a:buChar char="Ø"/>
            </a:pPr>
            <a:r>
              <a:rPr lang="en-US" dirty="0" smtClean="0">
                <a:solidFill>
                  <a:schemeClr val="tx1"/>
                </a:solidFill>
              </a:rPr>
              <a:t>Flexibility</a:t>
            </a:r>
          </a:p>
          <a:p>
            <a:pPr algn="l">
              <a:buFont typeface="Wingdings" pitchFamily="2" charset="2"/>
              <a:buChar char="Ø"/>
            </a:pPr>
            <a:r>
              <a:rPr lang="en-US" dirty="0" smtClean="0">
                <a:solidFill>
                  <a:schemeClr val="tx1"/>
                </a:solidFill>
              </a:rPr>
              <a:t>One to Many Communication</a:t>
            </a:r>
          </a:p>
          <a:p>
            <a:pPr algn="l">
              <a:buFont typeface="Wingdings" pitchFamily="2" charset="2"/>
              <a:buChar char="Ø"/>
            </a:pPr>
            <a:r>
              <a:rPr lang="en-US" dirty="0" smtClean="0">
                <a:solidFill>
                  <a:schemeClr val="tx1"/>
                </a:solidFill>
              </a:rPr>
              <a:t>Common Work Place</a:t>
            </a:r>
          </a:p>
          <a:p>
            <a:pPr algn="l">
              <a:buFont typeface="Wingdings" pitchFamily="2" charset="2"/>
              <a:buChar char="Ø"/>
            </a:pPr>
            <a:endParaRPr lang="en-US" dirty="0"/>
          </a:p>
        </p:txBody>
      </p:sp>
      <p:pic>
        <p:nvPicPr>
          <p:cNvPr id="4" name="Picture 3" descr="collaboration_online.jpg"/>
          <p:cNvPicPr>
            <a:picLocks noChangeAspect="1"/>
          </p:cNvPicPr>
          <p:nvPr/>
        </p:nvPicPr>
        <p:blipFill>
          <a:blip r:embed="rId4" cstate="print"/>
          <a:stretch>
            <a:fillRect/>
          </a:stretch>
        </p:blipFill>
        <p:spPr>
          <a:xfrm>
            <a:off x="3048000" y="4114800"/>
            <a:ext cx="3048000" cy="2514600"/>
          </a:xfrm>
          <a:prstGeom prst="rect">
            <a:avLst/>
          </a:prstGeom>
        </p:spPr>
      </p:pic>
      <p:pic>
        <p:nvPicPr>
          <p:cNvPr id="5" name="Slide 4">
            <a:hlinkClick r:id="" action="ppaction://media"/>
          </p:cNvPr>
          <p:cNvPicPr>
            <a:picLocks noRot="1" noChangeAspect="1"/>
          </p:cNvPicPr>
          <p:nvPr>
            <a:wavAudioFile r:embed="rId1" name="Slide 4"/>
          </p:nvPr>
        </p:nvPicPr>
        <p:blipFill>
          <a:blip r:embed="rId5" cstate="print"/>
          <a:stretch>
            <a:fillRect/>
          </a:stretch>
        </p:blipFill>
        <p:spPr>
          <a:xfrm>
            <a:off x="838200" y="5486400"/>
            <a:ext cx="304800" cy="3048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3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2: Research</a:t>
            </a:r>
            <a:br>
              <a:rPr lang="en-US" dirty="0" smtClean="0"/>
            </a:br>
            <a:r>
              <a:rPr lang="en-US" dirty="0" smtClean="0"/>
              <a:t>Findings </a:t>
            </a:r>
            <a:endParaRPr lang="en-US" dirty="0"/>
          </a:p>
        </p:txBody>
      </p:sp>
      <p:sp>
        <p:nvSpPr>
          <p:cNvPr id="3" name="Subtitle 2"/>
          <p:cNvSpPr>
            <a:spLocks noGrp="1"/>
          </p:cNvSpPr>
          <p:nvPr>
            <p:ph type="subTitle" idx="1"/>
          </p:nvPr>
        </p:nvSpPr>
        <p:spPr>
          <a:xfrm>
            <a:off x="762000" y="1828800"/>
            <a:ext cx="7315200" cy="3200400"/>
          </a:xfrm>
        </p:spPr>
        <p:txBody>
          <a:bodyPr>
            <a:normAutofit/>
          </a:bodyPr>
          <a:lstStyle/>
          <a:p>
            <a:pPr algn="l">
              <a:buFont typeface="Wingdings" pitchFamily="2" charset="2"/>
              <a:buChar char="Ø"/>
            </a:pPr>
            <a:r>
              <a:rPr lang="en-US" dirty="0" smtClean="0">
                <a:solidFill>
                  <a:schemeClr val="tx1"/>
                </a:solidFill>
              </a:rPr>
              <a:t>Open Data</a:t>
            </a:r>
          </a:p>
          <a:p>
            <a:pPr algn="l">
              <a:buFont typeface="Wingdings" pitchFamily="2" charset="2"/>
              <a:buChar char="Ø"/>
            </a:pPr>
            <a:r>
              <a:rPr lang="en-US" dirty="0" smtClean="0">
                <a:solidFill>
                  <a:schemeClr val="tx1"/>
                </a:solidFill>
              </a:rPr>
              <a:t>Architecture of Participation</a:t>
            </a:r>
          </a:p>
          <a:p>
            <a:pPr algn="l">
              <a:buFont typeface="Wingdings" pitchFamily="2" charset="2"/>
              <a:buChar char="Ø"/>
            </a:pPr>
            <a:r>
              <a:rPr lang="en-US" dirty="0" smtClean="0">
                <a:solidFill>
                  <a:schemeClr val="tx1"/>
                </a:solidFill>
              </a:rPr>
              <a:t>Rich User Experience</a:t>
            </a:r>
          </a:p>
        </p:txBody>
      </p:sp>
      <p:pic>
        <p:nvPicPr>
          <p:cNvPr id="4" name="slide 5">
            <a:hlinkClick r:id="" action="ppaction://media"/>
          </p:cNvPr>
          <p:cNvPicPr>
            <a:picLocks noRot="1" noChangeAspect="1"/>
          </p:cNvPicPr>
          <p:nvPr>
            <a:wavAudioFile r:embed="rId1" name="slide 5"/>
          </p:nvPr>
        </p:nvPicPr>
        <p:blipFill>
          <a:blip r:embed="rId4" cstate="print"/>
          <a:stretch>
            <a:fillRect/>
          </a:stretch>
        </p:blipFill>
        <p:spPr>
          <a:xfrm>
            <a:off x="1371600" y="54864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2: Research</a:t>
            </a:r>
            <a:br>
              <a:rPr lang="en-US" dirty="0" smtClean="0"/>
            </a:br>
            <a:r>
              <a:rPr lang="en-US" dirty="0" smtClean="0"/>
              <a:t>Lead Thinkers</a:t>
            </a:r>
            <a:endParaRPr lang="en-US" dirty="0"/>
          </a:p>
        </p:txBody>
      </p:sp>
      <p:sp>
        <p:nvSpPr>
          <p:cNvPr id="3" name="Subtitle 2"/>
          <p:cNvSpPr>
            <a:spLocks noGrp="1"/>
          </p:cNvSpPr>
          <p:nvPr>
            <p:ph type="subTitle" idx="1"/>
          </p:nvPr>
        </p:nvSpPr>
        <p:spPr>
          <a:xfrm>
            <a:off x="762000" y="1828800"/>
            <a:ext cx="7315200" cy="2895600"/>
          </a:xfrm>
        </p:spPr>
        <p:txBody>
          <a:bodyPr>
            <a:normAutofit/>
          </a:bodyPr>
          <a:lstStyle/>
          <a:p>
            <a:pPr algn="l">
              <a:buFont typeface="Wingdings" pitchFamily="2" charset="2"/>
              <a:buChar char="Ø"/>
            </a:pPr>
            <a:r>
              <a:rPr lang="en-US" dirty="0" smtClean="0">
                <a:solidFill>
                  <a:schemeClr val="tx1"/>
                </a:solidFill>
              </a:rPr>
              <a:t>Darcy </a:t>
            </a:r>
            <a:r>
              <a:rPr lang="en-US" dirty="0" err="1" smtClean="0">
                <a:solidFill>
                  <a:schemeClr val="tx1"/>
                </a:solidFill>
              </a:rPr>
              <a:t>DiNucci</a:t>
            </a:r>
            <a:endParaRPr lang="en-US" dirty="0" smtClean="0">
              <a:solidFill>
                <a:schemeClr val="tx1"/>
              </a:solidFill>
            </a:endParaRPr>
          </a:p>
          <a:p>
            <a:pPr algn="l">
              <a:buFont typeface="Wingdings" pitchFamily="2" charset="2"/>
              <a:buChar char="Ø"/>
            </a:pPr>
            <a:r>
              <a:rPr lang="en-US" dirty="0" smtClean="0">
                <a:solidFill>
                  <a:schemeClr val="tx1"/>
                </a:solidFill>
              </a:rPr>
              <a:t>John Battelle</a:t>
            </a:r>
          </a:p>
          <a:p>
            <a:pPr algn="l">
              <a:buFont typeface="Wingdings" pitchFamily="2" charset="2"/>
              <a:buChar char="Ø"/>
            </a:pPr>
            <a:r>
              <a:rPr lang="en-US" dirty="0" smtClean="0">
                <a:solidFill>
                  <a:schemeClr val="tx1"/>
                </a:solidFill>
              </a:rPr>
              <a:t>Tim </a:t>
            </a:r>
            <a:r>
              <a:rPr lang="en-US" dirty="0" err="1" smtClean="0">
                <a:solidFill>
                  <a:schemeClr val="tx1"/>
                </a:solidFill>
              </a:rPr>
              <a:t>O’Reiley</a:t>
            </a:r>
            <a:endParaRPr lang="en-US" dirty="0" smtClean="0">
              <a:solidFill>
                <a:schemeClr val="tx1"/>
              </a:solidFill>
            </a:endParaRPr>
          </a:p>
        </p:txBody>
      </p:sp>
      <p:pic>
        <p:nvPicPr>
          <p:cNvPr id="4" name="slide 6">
            <a:hlinkClick r:id="" action="ppaction://media"/>
          </p:cNvPr>
          <p:cNvPicPr>
            <a:picLocks noRot="1" noChangeAspect="1"/>
          </p:cNvPicPr>
          <p:nvPr>
            <a:wavAudioFile r:embed="rId1" name="slide 6"/>
          </p:nvPr>
        </p:nvPicPr>
        <p:blipFill>
          <a:blip r:embed="rId4" cstate="print"/>
          <a:stretch>
            <a:fillRect/>
          </a:stretch>
        </p:blipFill>
        <p:spPr>
          <a:xfrm>
            <a:off x="1524000" y="5105400"/>
            <a:ext cx="304800" cy="304800"/>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8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ontrols>
      <p:control spid="2050" name="ShockwaveFlash1" r:id="rId2" imgW="8229600" imgH="5791320"/>
    </p:controls>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57200"/>
            <a:ext cx="7772400" cy="1470025"/>
          </a:xfrm>
        </p:spPr>
        <p:txBody>
          <a:bodyPr/>
          <a:lstStyle/>
          <a:p>
            <a:r>
              <a:rPr lang="en-US" dirty="0" smtClean="0"/>
              <a:t>Stage 3: </a:t>
            </a:r>
            <a:br>
              <a:rPr lang="en-US" dirty="0" smtClean="0"/>
            </a:br>
            <a:r>
              <a:rPr lang="en-US" dirty="0" smtClean="0"/>
              <a:t>Development of Web 2.0</a:t>
            </a:r>
            <a:endParaRPr lang="en-US" dirty="0"/>
          </a:p>
        </p:txBody>
      </p:sp>
      <p:sp>
        <p:nvSpPr>
          <p:cNvPr id="3" name="Subtitle 2"/>
          <p:cNvSpPr>
            <a:spLocks noGrp="1"/>
          </p:cNvSpPr>
          <p:nvPr>
            <p:ph type="subTitle" idx="1"/>
          </p:nvPr>
        </p:nvSpPr>
        <p:spPr>
          <a:xfrm>
            <a:off x="762000" y="1828800"/>
            <a:ext cx="7315200" cy="2895600"/>
          </a:xfrm>
        </p:spPr>
        <p:txBody>
          <a:bodyPr>
            <a:normAutofit lnSpcReduction="10000"/>
          </a:bodyPr>
          <a:lstStyle/>
          <a:p>
            <a:pPr algn="l">
              <a:buFont typeface="Wingdings" pitchFamily="2" charset="2"/>
              <a:buChar char="Ø"/>
            </a:pPr>
            <a:r>
              <a:rPr lang="en-US" dirty="0" smtClean="0">
                <a:solidFill>
                  <a:schemeClr val="tx1"/>
                </a:solidFill>
              </a:rPr>
              <a:t>Asynchronous JavaScript</a:t>
            </a:r>
          </a:p>
          <a:p>
            <a:pPr algn="l">
              <a:buFont typeface="Wingdings" pitchFamily="2" charset="2"/>
              <a:buChar char="Ø"/>
            </a:pPr>
            <a:r>
              <a:rPr lang="en-US" dirty="0" smtClean="0">
                <a:solidFill>
                  <a:schemeClr val="tx1"/>
                </a:solidFill>
              </a:rPr>
              <a:t>Ajax (XML)</a:t>
            </a:r>
          </a:p>
          <a:p>
            <a:pPr algn="l">
              <a:buFont typeface="Wingdings" pitchFamily="2" charset="2"/>
              <a:buChar char="Ø"/>
            </a:pPr>
            <a:r>
              <a:rPr lang="en-US" dirty="0" smtClean="0">
                <a:solidFill>
                  <a:schemeClr val="tx1"/>
                </a:solidFill>
              </a:rPr>
              <a:t>Adobe Flash</a:t>
            </a:r>
          </a:p>
          <a:p>
            <a:pPr algn="l">
              <a:buFont typeface="Wingdings" pitchFamily="2" charset="2"/>
              <a:buChar char="Ø"/>
            </a:pPr>
            <a:r>
              <a:rPr lang="en-US" dirty="0" smtClean="0">
                <a:solidFill>
                  <a:schemeClr val="tx1"/>
                </a:solidFill>
              </a:rPr>
              <a:t>Adobe Flex</a:t>
            </a:r>
          </a:p>
          <a:p>
            <a:pPr algn="l">
              <a:buFont typeface="Wingdings" pitchFamily="2" charset="2"/>
              <a:buChar char="Ø"/>
            </a:pPr>
            <a:r>
              <a:rPr lang="en-US" dirty="0" smtClean="0">
                <a:solidFill>
                  <a:schemeClr val="tx1"/>
                </a:solidFill>
              </a:rPr>
              <a:t>Java Script/Ajax</a:t>
            </a:r>
          </a:p>
        </p:txBody>
      </p:sp>
      <p:pic>
        <p:nvPicPr>
          <p:cNvPr id="4" name="Slide 8">
            <a:hlinkClick r:id="" action="ppaction://media"/>
          </p:cNvPr>
          <p:cNvPicPr>
            <a:picLocks noRot="1" noChangeAspect="1"/>
          </p:cNvPicPr>
          <p:nvPr>
            <a:wavAudioFile r:embed="rId1" name="Slide 8"/>
          </p:nvPr>
        </p:nvPicPr>
        <p:blipFill>
          <a:blip r:embed="rId4" cstate="print"/>
          <a:stretch>
            <a:fillRect/>
          </a:stretch>
        </p:blipFill>
        <p:spPr>
          <a:xfrm>
            <a:off x="4419600" y="5257800"/>
            <a:ext cx="304800" cy="304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AJAX</a:t>
            </a:r>
            <a:endParaRPr lang="en-US" dirty="0"/>
          </a:p>
        </p:txBody>
      </p:sp>
      <p:sp>
        <p:nvSpPr>
          <p:cNvPr id="3" name="Content Placeholder 2"/>
          <p:cNvSpPr>
            <a:spLocks noGrp="1"/>
          </p:cNvSpPr>
          <p:nvPr>
            <p:ph idx="1"/>
          </p:nvPr>
        </p:nvSpPr>
        <p:spPr/>
        <p:txBody>
          <a:bodyPr/>
          <a:lstStyle/>
          <a:p>
            <a:endParaRPr lang="en-US"/>
          </a:p>
        </p:txBody>
      </p:sp>
    </p:spTree>
    <p:controls>
      <p:control spid="33794" name="ShockwaveFlash1" r:id="rId2" imgW="8229600" imgH="4495680"/>
    </p:controls>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9988</TotalTime>
  <Words>1548</Words>
  <Application>Microsoft Office PowerPoint</Application>
  <PresentationFormat>On-screen Show (4:3)</PresentationFormat>
  <Paragraphs>164</Paragraphs>
  <Slides>25</Slides>
  <Notes>23</Notes>
  <HiddenSlides>0</HiddenSlides>
  <MMClips>21</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Innovation Web 2.0</vt:lpstr>
      <vt:lpstr>Stages of Innovation</vt:lpstr>
      <vt:lpstr>Stage 1: Problem or Need</vt:lpstr>
      <vt:lpstr>Stage 1: Problem or Need</vt:lpstr>
      <vt:lpstr>Stage 2: Research Findings </vt:lpstr>
      <vt:lpstr>Stage 2: Research Lead Thinkers</vt:lpstr>
      <vt:lpstr>Slide 7</vt:lpstr>
      <vt:lpstr>Stage 3:  Development of Web 2.0</vt:lpstr>
      <vt:lpstr>What is AJAX</vt:lpstr>
      <vt:lpstr>Development Problems</vt:lpstr>
      <vt:lpstr>Commercialization</vt:lpstr>
      <vt:lpstr>Diffusion Of Web 2.0 Timeline</vt:lpstr>
      <vt:lpstr>Adoption and the S-Curve</vt:lpstr>
      <vt:lpstr>Communication Channels</vt:lpstr>
      <vt:lpstr>What is a Wiki?</vt:lpstr>
      <vt:lpstr>What is Social Networking</vt:lpstr>
      <vt:lpstr>Perceived Attributes of Innovation</vt:lpstr>
      <vt:lpstr>Andrew McAfee Web 2.0 Early Adopters</vt:lpstr>
      <vt:lpstr>Perceived Attributes of Innovation</vt:lpstr>
      <vt:lpstr>Perceived Attributes of Innovation</vt:lpstr>
      <vt:lpstr>Critical Mass</vt:lpstr>
      <vt:lpstr>Change Agents </vt:lpstr>
      <vt:lpstr>Champion’s Role Need For Web 2.0 In Education</vt:lpstr>
      <vt:lpstr>Champion’s Role Matching Programs With Need</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Storyboard for Innovation Web 2.0</dc:title>
  <dc:creator>Jeffery Hammond</dc:creator>
  <cp:lastModifiedBy>Jeffery Hammond</cp:lastModifiedBy>
  <cp:revision>126</cp:revision>
  <dcterms:created xsi:type="dcterms:W3CDTF">2012-04-02T00:56:02Z</dcterms:created>
  <dcterms:modified xsi:type="dcterms:W3CDTF">2012-05-20T22:07:42Z</dcterms:modified>
</cp:coreProperties>
</file>